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0" r:id="rId7"/>
    <p:sldId id="272" r:id="rId8"/>
    <p:sldId id="263" r:id="rId9"/>
    <p:sldId id="264" r:id="rId10"/>
    <p:sldId id="281" r:id="rId11"/>
    <p:sldId id="282" r:id="rId12"/>
    <p:sldId id="266" r:id="rId13"/>
    <p:sldId id="271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C1082E-7F72-1896-4616-701D45E5F1C6}" name="Justin Scott" initials="JS" userId="S::jscott_srfconsulting.com#ext#@hdrinc.onmicrosoft.com::058519a1-6402-4466-a806-e71244a89ef3" providerId="AD"/>
  <p188:author id="{CDCB1340-A1E0-7F93-A331-D3A967084D74}" name="Ryan, Chris" initials="FR" userId="S::FRRYAN@hdrinc.com::69bb520a-463f-47fe-83d1-526161527084" providerId="AD"/>
  <p188:author id="{675AEB5D-4B78-B34E-F156-91990A061539}" name="Shep Rogers" initials="SR" userId="S::srogers@zanassoc.com::e0d8cc22-0ba9-4ead-821e-d709f1882103" providerId="AD"/>
  <p188:author id="{923CCF61-63FD-E497-2996-CF76B4BFDCF4}" name="Justin Scott" initials="JS" userId="S::JScott@srfconsulting.com::9da98dbc-60d7-48c3-8ebf-7577b6bb310c" providerId="AD"/>
  <p188:author id="{3F794F92-CEBB-98FB-905C-DCEF037DE717}" name="Jamie Arnau" initials="JA" userId="S::jarnau@zanassoc.com::617879c0-95b6-4ce1-8b02-a0bee4008a9c" providerId="AD"/>
  <p188:author id="{44AE0FA7-F7F6-526E-4C5A-04D746A5F9C5}" name="Andrusko, Andrew (DOT)" initials="A(" userId="S::andrew.andrusko_state.mn.us#ext#@hdrinc.onmicrosoft.com::041807e9-e951-4feb-87e8-c25c81eaf6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78BE21"/>
    <a:srgbClr val="FFC845"/>
    <a:srgbClr val="9BCBEB"/>
    <a:srgbClr val="B20738"/>
    <a:srgbClr val="E7E8EA"/>
    <a:srgbClr val="967200"/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7/31/2024</a:t>
            </a:fld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C5918F89-1FF5-F32B-1D8B-95000EF1B2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enny.simonsen@ecrdc.or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g"/><Relationship Id="rId2" Type="http://schemas.openxmlformats.org/officeDocument/2006/relationships/hyperlink" Target="mailto:thomas.cruikshank@state.mn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ahauf@wsbeng.com" TargetMode="External"/><Relationship Id="rId5" Type="http://schemas.openxmlformats.org/officeDocument/2006/relationships/image" Target="../media/image19.png"/><Relationship Id="rId4" Type="http://schemas.openxmlformats.org/officeDocument/2006/relationships/hyperlink" Target="mailto:terickson@regionfive.org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3115-0E05-F64A-FEA6-6841F70AF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Long Range Transportation Plans</a:t>
            </a:r>
            <a:br>
              <a:rPr lang="en-US" dirty="0"/>
            </a:br>
            <a:r>
              <a:rPr lang="en-US" sz="3200" dirty="0"/>
              <a:t>Region 5 and 7E</a:t>
            </a:r>
            <a:endParaRPr lang="en-US" dirty="0"/>
          </a:p>
        </p:txBody>
      </p:sp>
      <p:pic>
        <p:nvPicPr>
          <p:cNvPr id="9" name="Picture 8" descr="Photo from MnDOT Hwy 65 and Hwy 23 corridor study in Mora.">
            <a:extLst>
              <a:ext uri="{FF2B5EF4-FFF2-40B4-BE49-F238E27FC236}">
                <a16:creationId xmlns:a16="http://schemas.microsoft.com/office/drawing/2014/main" id="{CBE4421E-102E-EFB8-C04B-0552B80C0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778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54839-2FE3-CAFE-153A-579B33C85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56296-9BCD-45E7-349B-BDA1E762EF47}"/>
              </a:ext>
            </a:extLst>
          </p:cNvPr>
          <p:cNvSpPr txBox="1"/>
          <p:nvPr/>
        </p:nvSpPr>
        <p:spPr>
          <a:xfrm>
            <a:off x="7478280" y="3200838"/>
            <a:ext cx="4713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Image courtesy of MnDOT’s Mora Hwy 65 and Hwy 23 Corridor Study.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14E41D5-3828-E2D6-EE99-C73B32A8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5" b="5625"/>
          <a:stretch>
            <a:fillRect/>
          </a:stretch>
        </p:blipFill>
        <p:spPr>
          <a:xfrm>
            <a:off x="4612071" y="5788184"/>
            <a:ext cx="2967858" cy="8229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0B968-090A-81A5-ED4E-C84BBEF1D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382" y="5787711"/>
            <a:ext cx="2533554" cy="8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C166-A960-5FA4-9BE7-30A8FE64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pic>
        <p:nvPicPr>
          <p:cNvPr id="5" name="Picture Placeholder 4" descr="Photo from MnDOT’s Mora Hwy 65 and Hwy 23 Corridor Study.">
            <a:extLst>
              <a:ext uri="{FF2B5EF4-FFF2-40B4-BE49-F238E27FC236}">
                <a16:creationId xmlns:a16="http://schemas.microsoft.com/office/drawing/2014/main" id="{A135E406-7526-196A-A666-EBDDBB5F16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89" b="8889"/>
          <a:stretch>
            <a:fillRect/>
          </a:stretch>
        </p:blipFill>
        <p:spPr>
          <a:xfrm>
            <a:off x="0" y="0"/>
            <a:ext cx="12192000" cy="5638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B3E63-B8D8-2F48-2281-DD2EBCB5A0C1}"/>
              </a:ext>
            </a:extLst>
          </p:cNvPr>
          <p:cNvSpPr txBox="1"/>
          <p:nvPr/>
        </p:nvSpPr>
        <p:spPr>
          <a:xfrm>
            <a:off x="7478280" y="5407968"/>
            <a:ext cx="4713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Image courtesy of MnDOT’s Mora Hwy 65 and Hwy 23 Corridor Study.</a:t>
            </a:r>
          </a:p>
        </p:txBody>
      </p:sp>
    </p:spTree>
    <p:extLst>
      <p:ext uri="{BB962C8B-B14F-4D97-AF65-F5344CB8AC3E}">
        <p14:creationId xmlns:p14="http://schemas.microsoft.com/office/powerpoint/2010/main" val="32810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AAC3-59FD-36D4-364F-FC995AA6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DD59-E62C-85A0-EA8B-CF8282CCD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Minnesota Department of Transportation (MnDOT) is assisting two regions with Long Range Transportation Plans: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Region 5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Region 7E</a:t>
            </a:r>
          </a:p>
          <a:p>
            <a:pPr marL="0" indent="0">
              <a:buNone/>
            </a:pPr>
            <a:r>
              <a:rPr lang="en-US" sz="2400" dirty="0"/>
              <a:t>Long Range Transportation Plans establish a vision and corresponding set of transportation goals, objectives, strategies, and actions.</a:t>
            </a:r>
          </a:p>
        </p:txBody>
      </p:sp>
      <p:pic>
        <p:nvPicPr>
          <p:cNvPr id="20" name="Content Placeholder 15">
            <a:extLst>
              <a:ext uri="{FF2B5EF4-FFF2-40B4-BE49-F238E27FC236}">
                <a16:creationId xmlns:a16="http://schemas.microsoft.com/office/drawing/2014/main" id="{4A9668F6-EE08-294C-BE3B-285BF5E2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059" y="1503532"/>
            <a:ext cx="4298146" cy="5035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Freeform: Shape 15" descr="Map of Minnesota's Regional Development Organizations with Regions 5 and 7E highlighted.">
            <a:extLst>
              <a:ext uri="{FF2B5EF4-FFF2-40B4-BE49-F238E27FC236}">
                <a16:creationId xmlns:a16="http://schemas.microsoft.com/office/drawing/2014/main" id="{322D7F4D-F401-1CA4-E6EF-2F4114D90937}"/>
              </a:ext>
            </a:extLst>
          </p:cNvPr>
          <p:cNvSpPr/>
          <p:nvPr/>
        </p:nvSpPr>
        <p:spPr>
          <a:xfrm>
            <a:off x="6514943" y="1400175"/>
            <a:ext cx="4838857" cy="5219700"/>
          </a:xfrm>
          <a:custGeom>
            <a:avLst/>
            <a:gdLst>
              <a:gd name="connsiteX0" fmla="*/ 3181507 w 4838857"/>
              <a:gd name="connsiteY0" fmla="*/ 2600325 h 5219700"/>
              <a:gd name="connsiteX1" fmla="*/ 3000532 w 4838857"/>
              <a:gd name="connsiteY1" fmla="*/ 2609850 h 5219700"/>
              <a:gd name="connsiteX2" fmla="*/ 2952907 w 4838857"/>
              <a:gd name="connsiteY2" fmla="*/ 2628900 h 5219700"/>
              <a:gd name="connsiteX3" fmla="*/ 2714782 w 4838857"/>
              <a:gd name="connsiteY3" fmla="*/ 2638425 h 5219700"/>
              <a:gd name="connsiteX4" fmla="*/ 2705257 w 4838857"/>
              <a:gd name="connsiteY4" fmla="*/ 2686050 h 5219700"/>
              <a:gd name="connsiteX5" fmla="*/ 2686207 w 4838857"/>
              <a:gd name="connsiteY5" fmla="*/ 2714625 h 5219700"/>
              <a:gd name="connsiteX6" fmla="*/ 2676682 w 4838857"/>
              <a:gd name="connsiteY6" fmla="*/ 2809875 h 5219700"/>
              <a:gd name="connsiteX7" fmla="*/ 2667157 w 4838857"/>
              <a:gd name="connsiteY7" fmla="*/ 2867025 h 5219700"/>
              <a:gd name="connsiteX8" fmla="*/ 2629057 w 4838857"/>
              <a:gd name="connsiteY8" fmla="*/ 2857500 h 5219700"/>
              <a:gd name="connsiteX9" fmla="*/ 2467132 w 4838857"/>
              <a:gd name="connsiteY9" fmla="*/ 2867025 h 5219700"/>
              <a:gd name="connsiteX10" fmla="*/ 2448082 w 4838857"/>
              <a:gd name="connsiteY10" fmla="*/ 2809875 h 5219700"/>
              <a:gd name="connsiteX11" fmla="*/ 2419507 w 4838857"/>
              <a:gd name="connsiteY11" fmla="*/ 2790825 h 5219700"/>
              <a:gd name="connsiteX12" fmla="*/ 2333782 w 4838857"/>
              <a:gd name="connsiteY12" fmla="*/ 2800350 h 5219700"/>
              <a:gd name="connsiteX13" fmla="*/ 2295682 w 4838857"/>
              <a:gd name="connsiteY13" fmla="*/ 2809875 h 5219700"/>
              <a:gd name="connsiteX14" fmla="*/ 2286157 w 4838857"/>
              <a:gd name="connsiteY14" fmla="*/ 2743200 h 5219700"/>
              <a:gd name="connsiteX15" fmla="*/ 2267107 w 4838857"/>
              <a:gd name="connsiteY15" fmla="*/ 1885950 h 5219700"/>
              <a:gd name="connsiteX16" fmla="*/ 2219482 w 4838857"/>
              <a:gd name="connsiteY16" fmla="*/ 1819275 h 5219700"/>
              <a:gd name="connsiteX17" fmla="*/ 2181382 w 4838857"/>
              <a:gd name="connsiteY17" fmla="*/ 1809750 h 5219700"/>
              <a:gd name="connsiteX18" fmla="*/ 2162332 w 4838857"/>
              <a:gd name="connsiteY18" fmla="*/ 1781175 h 5219700"/>
              <a:gd name="connsiteX19" fmla="*/ 2076607 w 4838857"/>
              <a:gd name="connsiteY19" fmla="*/ 1714500 h 5219700"/>
              <a:gd name="connsiteX20" fmla="*/ 2009932 w 4838857"/>
              <a:gd name="connsiteY20" fmla="*/ 1762125 h 5219700"/>
              <a:gd name="connsiteX21" fmla="*/ 1971832 w 4838857"/>
              <a:gd name="connsiteY21" fmla="*/ 1771650 h 5219700"/>
              <a:gd name="connsiteX22" fmla="*/ 1790857 w 4838857"/>
              <a:gd name="connsiteY22" fmla="*/ 1781175 h 5219700"/>
              <a:gd name="connsiteX23" fmla="*/ 1781332 w 4838857"/>
              <a:gd name="connsiteY23" fmla="*/ 1943100 h 5219700"/>
              <a:gd name="connsiteX24" fmla="*/ 1771807 w 4838857"/>
              <a:gd name="connsiteY24" fmla="*/ 2276475 h 5219700"/>
              <a:gd name="connsiteX25" fmla="*/ 1733707 w 4838857"/>
              <a:gd name="connsiteY25" fmla="*/ 2286000 h 5219700"/>
              <a:gd name="connsiteX26" fmla="*/ 1457482 w 4838857"/>
              <a:gd name="connsiteY26" fmla="*/ 2295525 h 5219700"/>
              <a:gd name="connsiteX27" fmla="*/ 1447957 w 4838857"/>
              <a:gd name="connsiteY27" fmla="*/ 2571750 h 5219700"/>
              <a:gd name="connsiteX28" fmla="*/ 1419382 w 4838857"/>
              <a:gd name="connsiteY28" fmla="*/ 2876550 h 5219700"/>
              <a:gd name="connsiteX29" fmla="*/ 1438432 w 4838857"/>
              <a:gd name="connsiteY29" fmla="*/ 3000375 h 5219700"/>
              <a:gd name="connsiteX30" fmla="*/ 1457482 w 4838857"/>
              <a:gd name="connsiteY30" fmla="*/ 3057525 h 5219700"/>
              <a:gd name="connsiteX31" fmla="*/ 1486057 w 4838857"/>
              <a:gd name="connsiteY31" fmla="*/ 3143250 h 5219700"/>
              <a:gd name="connsiteX32" fmla="*/ 1876582 w 4838857"/>
              <a:gd name="connsiteY32" fmla="*/ 3152775 h 5219700"/>
              <a:gd name="connsiteX33" fmla="*/ 1971832 w 4838857"/>
              <a:gd name="connsiteY33" fmla="*/ 3133725 h 5219700"/>
              <a:gd name="connsiteX34" fmla="*/ 1990882 w 4838857"/>
              <a:gd name="connsiteY34" fmla="*/ 3086100 h 5219700"/>
              <a:gd name="connsiteX35" fmla="*/ 2124232 w 4838857"/>
              <a:gd name="connsiteY35" fmla="*/ 3114675 h 5219700"/>
              <a:gd name="connsiteX36" fmla="*/ 2314732 w 4838857"/>
              <a:gd name="connsiteY36" fmla="*/ 3124200 h 5219700"/>
              <a:gd name="connsiteX37" fmla="*/ 2286157 w 4838857"/>
              <a:gd name="connsiteY37" fmla="*/ 3181350 h 5219700"/>
              <a:gd name="connsiteX38" fmla="*/ 2276632 w 4838857"/>
              <a:gd name="connsiteY38" fmla="*/ 3209925 h 5219700"/>
              <a:gd name="connsiteX39" fmla="*/ 2286157 w 4838857"/>
              <a:gd name="connsiteY39" fmla="*/ 3257550 h 5219700"/>
              <a:gd name="connsiteX40" fmla="*/ 2314732 w 4838857"/>
              <a:gd name="connsiteY40" fmla="*/ 3276600 h 5219700"/>
              <a:gd name="connsiteX41" fmla="*/ 2324257 w 4838857"/>
              <a:gd name="connsiteY41" fmla="*/ 3305175 h 5219700"/>
              <a:gd name="connsiteX42" fmla="*/ 2429032 w 4838857"/>
              <a:gd name="connsiteY42" fmla="*/ 3352800 h 5219700"/>
              <a:gd name="connsiteX43" fmla="*/ 2438557 w 4838857"/>
              <a:gd name="connsiteY43" fmla="*/ 3438525 h 5219700"/>
              <a:gd name="connsiteX44" fmla="*/ 2667157 w 4838857"/>
              <a:gd name="connsiteY44" fmla="*/ 3495675 h 5219700"/>
              <a:gd name="connsiteX45" fmla="*/ 2705257 w 4838857"/>
              <a:gd name="connsiteY45" fmla="*/ 3505200 h 5219700"/>
              <a:gd name="connsiteX46" fmla="*/ 2733832 w 4838857"/>
              <a:gd name="connsiteY46" fmla="*/ 3514725 h 5219700"/>
              <a:gd name="connsiteX47" fmla="*/ 2743357 w 4838857"/>
              <a:gd name="connsiteY47" fmla="*/ 3581400 h 5219700"/>
              <a:gd name="connsiteX48" fmla="*/ 2962432 w 4838857"/>
              <a:gd name="connsiteY48" fmla="*/ 3590925 h 5219700"/>
              <a:gd name="connsiteX49" fmla="*/ 2971957 w 4838857"/>
              <a:gd name="connsiteY49" fmla="*/ 3629025 h 5219700"/>
              <a:gd name="connsiteX50" fmla="*/ 2991007 w 4838857"/>
              <a:gd name="connsiteY50" fmla="*/ 3771900 h 5219700"/>
              <a:gd name="connsiteX51" fmla="*/ 3038632 w 4838857"/>
              <a:gd name="connsiteY51" fmla="*/ 3810000 h 5219700"/>
              <a:gd name="connsiteX52" fmla="*/ 3095782 w 4838857"/>
              <a:gd name="connsiteY52" fmla="*/ 3848100 h 5219700"/>
              <a:gd name="connsiteX53" fmla="*/ 3152932 w 4838857"/>
              <a:gd name="connsiteY53" fmla="*/ 3895725 h 5219700"/>
              <a:gd name="connsiteX54" fmla="*/ 3210082 w 4838857"/>
              <a:gd name="connsiteY54" fmla="*/ 3924300 h 5219700"/>
              <a:gd name="connsiteX55" fmla="*/ 3295807 w 4838857"/>
              <a:gd name="connsiteY55" fmla="*/ 3990975 h 5219700"/>
              <a:gd name="connsiteX56" fmla="*/ 3362482 w 4838857"/>
              <a:gd name="connsiteY56" fmla="*/ 4048125 h 5219700"/>
              <a:gd name="connsiteX57" fmla="*/ 3419632 w 4838857"/>
              <a:gd name="connsiteY57" fmla="*/ 4114800 h 5219700"/>
              <a:gd name="connsiteX58" fmla="*/ 3667282 w 4838857"/>
              <a:gd name="connsiteY58" fmla="*/ 4305300 h 5219700"/>
              <a:gd name="connsiteX59" fmla="*/ 3772057 w 4838857"/>
              <a:gd name="connsiteY59" fmla="*/ 4400550 h 5219700"/>
              <a:gd name="connsiteX60" fmla="*/ 3933982 w 4838857"/>
              <a:gd name="connsiteY60" fmla="*/ 4572000 h 5219700"/>
              <a:gd name="connsiteX61" fmla="*/ 4010182 w 4838857"/>
              <a:gd name="connsiteY61" fmla="*/ 4724400 h 5219700"/>
              <a:gd name="connsiteX62" fmla="*/ 4029232 w 4838857"/>
              <a:gd name="connsiteY62" fmla="*/ 4772025 h 5219700"/>
              <a:gd name="connsiteX63" fmla="*/ 4048282 w 4838857"/>
              <a:gd name="connsiteY63" fmla="*/ 4933950 h 5219700"/>
              <a:gd name="connsiteX64" fmla="*/ 4010182 w 4838857"/>
              <a:gd name="connsiteY64" fmla="*/ 5067300 h 5219700"/>
              <a:gd name="connsiteX65" fmla="*/ 3972082 w 4838857"/>
              <a:gd name="connsiteY65" fmla="*/ 5086350 h 5219700"/>
              <a:gd name="connsiteX66" fmla="*/ 3819682 w 4838857"/>
              <a:gd name="connsiteY66" fmla="*/ 5124450 h 5219700"/>
              <a:gd name="connsiteX67" fmla="*/ 3619657 w 4838857"/>
              <a:gd name="connsiteY67" fmla="*/ 5162550 h 5219700"/>
              <a:gd name="connsiteX68" fmla="*/ 1895632 w 4838857"/>
              <a:gd name="connsiteY68" fmla="*/ 5181600 h 5219700"/>
              <a:gd name="connsiteX69" fmla="*/ 1705132 w 4838857"/>
              <a:gd name="connsiteY69" fmla="*/ 5210175 h 5219700"/>
              <a:gd name="connsiteX70" fmla="*/ 1428907 w 4838857"/>
              <a:gd name="connsiteY70" fmla="*/ 5219700 h 5219700"/>
              <a:gd name="connsiteX71" fmla="*/ 743107 w 4838857"/>
              <a:gd name="connsiteY71" fmla="*/ 5200650 h 5219700"/>
              <a:gd name="connsiteX72" fmla="*/ 638332 w 4838857"/>
              <a:gd name="connsiteY72" fmla="*/ 5191125 h 5219700"/>
              <a:gd name="connsiteX73" fmla="*/ 562132 w 4838857"/>
              <a:gd name="connsiteY73" fmla="*/ 5172075 h 5219700"/>
              <a:gd name="connsiteX74" fmla="*/ 466882 w 4838857"/>
              <a:gd name="connsiteY74" fmla="*/ 4886325 h 5219700"/>
              <a:gd name="connsiteX75" fmla="*/ 390682 w 4838857"/>
              <a:gd name="connsiteY75" fmla="*/ 4629150 h 5219700"/>
              <a:gd name="connsiteX76" fmla="*/ 333532 w 4838857"/>
              <a:gd name="connsiteY76" fmla="*/ 4352925 h 5219700"/>
              <a:gd name="connsiteX77" fmla="*/ 247807 w 4838857"/>
              <a:gd name="connsiteY77" fmla="*/ 3771900 h 5219700"/>
              <a:gd name="connsiteX78" fmla="*/ 209707 w 4838857"/>
              <a:gd name="connsiteY78" fmla="*/ 3495675 h 5219700"/>
              <a:gd name="connsiteX79" fmla="*/ 200182 w 4838857"/>
              <a:gd name="connsiteY79" fmla="*/ 2543175 h 5219700"/>
              <a:gd name="connsiteX80" fmla="*/ 152557 w 4838857"/>
              <a:gd name="connsiteY80" fmla="*/ 2133600 h 5219700"/>
              <a:gd name="connsiteX81" fmla="*/ 104932 w 4838857"/>
              <a:gd name="connsiteY81" fmla="*/ 1695450 h 5219700"/>
              <a:gd name="connsiteX82" fmla="*/ 57307 w 4838857"/>
              <a:gd name="connsiteY82" fmla="*/ 1428750 h 5219700"/>
              <a:gd name="connsiteX83" fmla="*/ 19207 w 4838857"/>
              <a:gd name="connsiteY83" fmla="*/ 1057275 h 5219700"/>
              <a:gd name="connsiteX84" fmla="*/ 157 w 4838857"/>
              <a:gd name="connsiteY84" fmla="*/ 800100 h 5219700"/>
              <a:gd name="connsiteX85" fmla="*/ 9682 w 4838857"/>
              <a:gd name="connsiteY85" fmla="*/ 352425 h 5219700"/>
              <a:gd name="connsiteX86" fmla="*/ 19207 w 4838857"/>
              <a:gd name="connsiteY86" fmla="*/ 314325 h 5219700"/>
              <a:gd name="connsiteX87" fmla="*/ 38257 w 4838857"/>
              <a:gd name="connsiteY87" fmla="*/ 266700 h 5219700"/>
              <a:gd name="connsiteX88" fmla="*/ 143032 w 4838857"/>
              <a:gd name="connsiteY88" fmla="*/ 228600 h 5219700"/>
              <a:gd name="connsiteX89" fmla="*/ 181132 w 4838857"/>
              <a:gd name="connsiteY89" fmla="*/ 219075 h 5219700"/>
              <a:gd name="connsiteX90" fmla="*/ 266857 w 4838857"/>
              <a:gd name="connsiteY90" fmla="*/ 190500 h 5219700"/>
              <a:gd name="connsiteX91" fmla="*/ 495457 w 4838857"/>
              <a:gd name="connsiteY91" fmla="*/ 171450 h 5219700"/>
              <a:gd name="connsiteX92" fmla="*/ 1095532 w 4838857"/>
              <a:gd name="connsiteY92" fmla="*/ 161925 h 5219700"/>
              <a:gd name="connsiteX93" fmla="*/ 1152682 w 4838857"/>
              <a:gd name="connsiteY93" fmla="*/ 152400 h 5219700"/>
              <a:gd name="connsiteX94" fmla="*/ 1228882 w 4838857"/>
              <a:gd name="connsiteY94" fmla="*/ 114300 h 5219700"/>
              <a:gd name="connsiteX95" fmla="*/ 1276507 w 4838857"/>
              <a:gd name="connsiteY95" fmla="*/ 95250 h 5219700"/>
              <a:gd name="connsiteX96" fmla="*/ 1324132 w 4838857"/>
              <a:gd name="connsiteY96" fmla="*/ 47625 h 5219700"/>
              <a:gd name="connsiteX97" fmla="*/ 1362232 w 4838857"/>
              <a:gd name="connsiteY97" fmla="*/ 38100 h 5219700"/>
              <a:gd name="connsiteX98" fmla="*/ 1400332 w 4838857"/>
              <a:gd name="connsiteY98" fmla="*/ 19050 h 5219700"/>
              <a:gd name="connsiteX99" fmla="*/ 1486057 w 4838857"/>
              <a:gd name="connsiteY99" fmla="*/ 0 h 5219700"/>
              <a:gd name="connsiteX100" fmla="*/ 1714657 w 4838857"/>
              <a:gd name="connsiteY100" fmla="*/ 9525 h 5219700"/>
              <a:gd name="connsiteX101" fmla="*/ 1848007 w 4838857"/>
              <a:gd name="connsiteY101" fmla="*/ 38100 h 5219700"/>
              <a:gd name="connsiteX102" fmla="*/ 2048032 w 4838857"/>
              <a:gd name="connsiteY102" fmla="*/ 133350 h 5219700"/>
              <a:gd name="connsiteX103" fmla="*/ 2333782 w 4838857"/>
              <a:gd name="connsiteY103" fmla="*/ 228600 h 5219700"/>
              <a:gd name="connsiteX104" fmla="*/ 2505232 w 4838857"/>
              <a:gd name="connsiteY104" fmla="*/ 314325 h 5219700"/>
              <a:gd name="connsiteX105" fmla="*/ 2733832 w 4838857"/>
              <a:gd name="connsiteY105" fmla="*/ 438150 h 5219700"/>
              <a:gd name="connsiteX106" fmla="*/ 3067207 w 4838857"/>
              <a:gd name="connsiteY106" fmla="*/ 552450 h 5219700"/>
              <a:gd name="connsiteX107" fmla="*/ 3238657 w 4838857"/>
              <a:gd name="connsiteY107" fmla="*/ 590550 h 5219700"/>
              <a:gd name="connsiteX108" fmla="*/ 3391057 w 4838857"/>
              <a:gd name="connsiteY108" fmla="*/ 647700 h 5219700"/>
              <a:gd name="connsiteX109" fmla="*/ 4067332 w 4838857"/>
              <a:gd name="connsiteY109" fmla="*/ 790575 h 5219700"/>
              <a:gd name="connsiteX110" fmla="*/ 4372132 w 4838857"/>
              <a:gd name="connsiteY110" fmla="*/ 800100 h 5219700"/>
              <a:gd name="connsiteX111" fmla="*/ 4419757 w 4838857"/>
              <a:gd name="connsiteY111" fmla="*/ 809625 h 5219700"/>
              <a:gd name="connsiteX112" fmla="*/ 4476907 w 4838857"/>
              <a:gd name="connsiteY112" fmla="*/ 819150 h 5219700"/>
              <a:gd name="connsiteX113" fmla="*/ 4638832 w 4838857"/>
              <a:gd name="connsiteY113" fmla="*/ 904875 h 5219700"/>
              <a:gd name="connsiteX114" fmla="*/ 4705507 w 4838857"/>
              <a:gd name="connsiteY114" fmla="*/ 962025 h 5219700"/>
              <a:gd name="connsiteX115" fmla="*/ 4743607 w 4838857"/>
              <a:gd name="connsiteY115" fmla="*/ 1009650 h 5219700"/>
              <a:gd name="connsiteX116" fmla="*/ 4810282 w 4838857"/>
              <a:gd name="connsiteY116" fmla="*/ 1057275 h 5219700"/>
              <a:gd name="connsiteX117" fmla="*/ 4838857 w 4838857"/>
              <a:gd name="connsiteY117" fmla="*/ 1209675 h 5219700"/>
              <a:gd name="connsiteX118" fmla="*/ 4800757 w 4838857"/>
              <a:gd name="connsiteY118" fmla="*/ 1485900 h 5219700"/>
              <a:gd name="connsiteX119" fmla="*/ 4715032 w 4838857"/>
              <a:gd name="connsiteY119" fmla="*/ 1571625 h 5219700"/>
              <a:gd name="connsiteX120" fmla="*/ 4372132 w 4838857"/>
              <a:gd name="connsiteY120" fmla="*/ 1781175 h 5219700"/>
              <a:gd name="connsiteX121" fmla="*/ 4229257 w 4838857"/>
              <a:gd name="connsiteY121" fmla="*/ 1876425 h 5219700"/>
              <a:gd name="connsiteX122" fmla="*/ 4019707 w 4838857"/>
              <a:gd name="connsiteY122" fmla="*/ 1990725 h 5219700"/>
              <a:gd name="connsiteX123" fmla="*/ 3953032 w 4838857"/>
              <a:gd name="connsiteY123" fmla="*/ 2038350 h 5219700"/>
              <a:gd name="connsiteX124" fmla="*/ 3676807 w 4838857"/>
              <a:gd name="connsiteY124" fmla="*/ 2200275 h 5219700"/>
              <a:gd name="connsiteX125" fmla="*/ 3552982 w 4838857"/>
              <a:gd name="connsiteY125" fmla="*/ 2305050 h 5219700"/>
              <a:gd name="connsiteX126" fmla="*/ 3486307 w 4838857"/>
              <a:gd name="connsiteY126" fmla="*/ 2343150 h 5219700"/>
              <a:gd name="connsiteX127" fmla="*/ 3391057 w 4838857"/>
              <a:gd name="connsiteY127" fmla="*/ 2419350 h 5219700"/>
              <a:gd name="connsiteX128" fmla="*/ 3343432 w 4838857"/>
              <a:gd name="connsiteY128" fmla="*/ 2457450 h 5219700"/>
              <a:gd name="connsiteX129" fmla="*/ 3295807 w 4838857"/>
              <a:gd name="connsiteY129" fmla="*/ 2505075 h 5219700"/>
              <a:gd name="connsiteX130" fmla="*/ 3257707 w 4838857"/>
              <a:gd name="connsiteY130" fmla="*/ 2543175 h 5219700"/>
              <a:gd name="connsiteX131" fmla="*/ 3210082 w 4838857"/>
              <a:gd name="connsiteY131" fmla="*/ 2609850 h 5219700"/>
              <a:gd name="connsiteX132" fmla="*/ 3181507 w 4838857"/>
              <a:gd name="connsiteY132" fmla="*/ 2600325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838857" h="5219700">
                <a:moveTo>
                  <a:pt x="3181507" y="2600325"/>
                </a:moveTo>
                <a:cubicBezTo>
                  <a:pt x="3146582" y="2600325"/>
                  <a:pt x="3060474" y="2602357"/>
                  <a:pt x="3000532" y="2609850"/>
                </a:cubicBezTo>
                <a:cubicBezTo>
                  <a:pt x="2983566" y="2611971"/>
                  <a:pt x="2969920" y="2627199"/>
                  <a:pt x="2952907" y="2628900"/>
                </a:cubicBezTo>
                <a:cubicBezTo>
                  <a:pt x="2873863" y="2636804"/>
                  <a:pt x="2794157" y="2635250"/>
                  <a:pt x="2714782" y="2638425"/>
                </a:cubicBezTo>
                <a:cubicBezTo>
                  <a:pt x="2711607" y="2654300"/>
                  <a:pt x="2710941" y="2670891"/>
                  <a:pt x="2705257" y="2686050"/>
                </a:cubicBezTo>
                <a:cubicBezTo>
                  <a:pt x="2701237" y="2696769"/>
                  <a:pt x="2688781" y="2703471"/>
                  <a:pt x="2686207" y="2714625"/>
                </a:cubicBezTo>
                <a:cubicBezTo>
                  <a:pt x="2679032" y="2745716"/>
                  <a:pt x="2680640" y="2778213"/>
                  <a:pt x="2676682" y="2809875"/>
                </a:cubicBezTo>
                <a:cubicBezTo>
                  <a:pt x="2674287" y="2829039"/>
                  <a:pt x="2670332" y="2847975"/>
                  <a:pt x="2667157" y="2867025"/>
                </a:cubicBezTo>
                <a:cubicBezTo>
                  <a:pt x="2654457" y="2863850"/>
                  <a:pt x="2642148" y="2857500"/>
                  <a:pt x="2629057" y="2857500"/>
                </a:cubicBezTo>
                <a:cubicBezTo>
                  <a:pt x="2574989" y="2857500"/>
                  <a:pt x="2519420" y="2880785"/>
                  <a:pt x="2467132" y="2867025"/>
                </a:cubicBezTo>
                <a:cubicBezTo>
                  <a:pt x="2447713" y="2861915"/>
                  <a:pt x="2458725" y="2826903"/>
                  <a:pt x="2448082" y="2809875"/>
                </a:cubicBezTo>
                <a:cubicBezTo>
                  <a:pt x="2442015" y="2800167"/>
                  <a:pt x="2429032" y="2797175"/>
                  <a:pt x="2419507" y="2790825"/>
                </a:cubicBezTo>
                <a:cubicBezTo>
                  <a:pt x="2390932" y="2794000"/>
                  <a:pt x="2362199" y="2795978"/>
                  <a:pt x="2333782" y="2800350"/>
                </a:cubicBezTo>
                <a:cubicBezTo>
                  <a:pt x="2320843" y="2802341"/>
                  <a:pt x="2304063" y="2819932"/>
                  <a:pt x="2295682" y="2809875"/>
                </a:cubicBezTo>
                <a:cubicBezTo>
                  <a:pt x="2281309" y="2792628"/>
                  <a:pt x="2289332" y="2765425"/>
                  <a:pt x="2286157" y="2743200"/>
                </a:cubicBezTo>
                <a:cubicBezTo>
                  <a:pt x="2279807" y="2457450"/>
                  <a:pt x="2275853" y="2171637"/>
                  <a:pt x="2267107" y="1885950"/>
                </a:cubicBezTo>
                <a:cubicBezTo>
                  <a:pt x="2264313" y="1794672"/>
                  <a:pt x="2278143" y="1804610"/>
                  <a:pt x="2219482" y="1819275"/>
                </a:cubicBezTo>
                <a:cubicBezTo>
                  <a:pt x="2206782" y="1816100"/>
                  <a:pt x="2192274" y="1817012"/>
                  <a:pt x="2181382" y="1809750"/>
                </a:cubicBezTo>
                <a:cubicBezTo>
                  <a:pt x="2171857" y="1803400"/>
                  <a:pt x="2169937" y="1789731"/>
                  <a:pt x="2162332" y="1781175"/>
                </a:cubicBezTo>
                <a:cubicBezTo>
                  <a:pt x="2108227" y="1720307"/>
                  <a:pt x="2126960" y="1731284"/>
                  <a:pt x="2076607" y="1714500"/>
                </a:cubicBezTo>
                <a:cubicBezTo>
                  <a:pt x="2072270" y="1717753"/>
                  <a:pt x="2020765" y="1757482"/>
                  <a:pt x="2009932" y="1762125"/>
                </a:cubicBezTo>
                <a:cubicBezTo>
                  <a:pt x="1997900" y="1767282"/>
                  <a:pt x="1984874" y="1770516"/>
                  <a:pt x="1971832" y="1771650"/>
                </a:cubicBezTo>
                <a:cubicBezTo>
                  <a:pt x="1911651" y="1776883"/>
                  <a:pt x="1851182" y="1778000"/>
                  <a:pt x="1790857" y="1781175"/>
                </a:cubicBezTo>
                <a:cubicBezTo>
                  <a:pt x="1787682" y="1835150"/>
                  <a:pt x="1783410" y="1889072"/>
                  <a:pt x="1781332" y="1943100"/>
                </a:cubicBezTo>
                <a:cubicBezTo>
                  <a:pt x="1777059" y="2054188"/>
                  <a:pt x="1787101" y="2166362"/>
                  <a:pt x="1771807" y="2276475"/>
                </a:cubicBezTo>
                <a:cubicBezTo>
                  <a:pt x="1770006" y="2289441"/>
                  <a:pt x="1746774" y="2285208"/>
                  <a:pt x="1733707" y="2286000"/>
                </a:cubicBezTo>
                <a:cubicBezTo>
                  <a:pt x="1641746" y="2291573"/>
                  <a:pt x="1549557" y="2292350"/>
                  <a:pt x="1457482" y="2295525"/>
                </a:cubicBezTo>
                <a:cubicBezTo>
                  <a:pt x="1454307" y="2387600"/>
                  <a:pt x="1453263" y="2479773"/>
                  <a:pt x="1447957" y="2571750"/>
                </a:cubicBezTo>
                <a:cubicBezTo>
                  <a:pt x="1441495" y="2683762"/>
                  <a:pt x="1431087" y="2771201"/>
                  <a:pt x="1419382" y="2876550"/>
                </a:cubicBezTo>
                <a:cubicBezTo>
                  <a:pt x="1425732" y="2917825"/>
                  <a:pt x="1429829" y="2959510"/>
                  <a:pt x="1438432" y="3000375"/>
                </a:cubicBezTo>
                <a:cubicBezTo>
                  <a:pt x="1442569" y="3020025"/>
                  <a:pt x="1453544" y="3037834"/>
                  <a:pt x="1457482" y="3057525"/>
                </a:cubicBezTo>
                <a:cubicBezTo>
                  <a:pt x="1458230" y="3061264"/>
                  <a:pt x="1469907" y="3141372"/>
                  <a:pt x="1486057" y="3143250"/>
                </a:cubicBezTo>
                <a:cubicBezTo>
                  <a:pt x="1615399" y="3158290"/>
                  <a:pt x="1746407" y="3149600"/>
                  <a:pt x="1876582" y="3152775"/>
                </a:cubicBezTo>
                <a:cubicBezTo>
                  <a:pt x="1908332" y="3146425"/>
                  <a:pt x="1943864" y="3150040"/>
                  <a:pt x="1971832" y="3133725"/>
                </a:cubicBezTo>
                <a:cubicBezTo>
                  <a:pt x="1986601" y="3125110"/>
                  <a:pt x="1974295" y="3090247"/>
                  <a:pt x="1990882" y="3086100"/>
                </a:cubicBezTo>
                <a:cubicBezTo>
                  <a:pt x="2039017" y="3074066"/>
                  <a:pt x="2078959" y="3110902"/>
                  <a:pt x="2124232" y="3114675"/>
                </a:cubicBezTo>
                <a:cubicBezTo>
                  <a:pt x="2187592" y="3119955"/>
                  <a:pt x="2251232" y="3121025"/>
                  <a:pt x="2314732" y="3124200"/>
                </a:cubicBezTo>
                <a:cubicBezTo>
                  <a:pt x="2305207" y="3143250"/>
                  <a:pt x="2294807" y="3161887"/>
                  <a:pt x="2286157" y="3181350"/>
                </a:cubicBezTo>
                <a:cubicBezTo>
                  <a:pt x="2282079" y="3190525"/>
                  <a:pt x="2276632" y="3199885"/>
                  <a:pt x="2276632" y="3209925"/>
                </a:cubicBezTo>
                <a:cubicBezTo>
                  <a:pt x="2276632" y="3226114"/>
                  <a:pt x="2278125" y="3243494"/>
                  <a:pt x="2286157" y="3257550"/>
                </a:cubicBezTo>
                <a:cubicBezTo>
                  <a:pt x="2291837" y="3267489"/>
                  <a:pt x="2305207" y="3270250"/>
                  <a:pt x="2314732" y="3276600"/>
                </a:cubicBezTo>
                <a:cubicBezTo>
                  <a:pt x="2317907" y="3286125"/>
                  <a:pt x="2319767" y="3296195"/>
                  <a:pt x="2324257" y="3305175"/>
                </a:cubicBezTo>
                <a:cubicBezTo>
                  <a:pt x="2349620" y="3355900"/>
                  <a:pt x="2357509" y="3336906"/>
                  <a:pt x="2429032" y="3352800"/>
                </a:cubicBezTo>
                <a:cubicBezTo>
                  <a:pt x="2432207" y="3381375"/>
                  <a:pt x="2432092" y="3410510"/>
                  <a:pt x="2438557" y="3438525"/>
                </a:cubicBezTo>
                <a:cubicBezTo>
                  <a:pt x="2461245" y="3536838"/>
                  <a:pt x="2580438" y="3487791"/>
                  <a:pt x="2667157" y="3495675"/>
                </a:cubicBezTo>
                <a:cubicBezTo>
                  <a:pt x="2679857" y="3498850"/>
                  <a:pt x="2692670" y="3501604"/>
                  <a:pt x="2705257" y="3505200"/>
                </a:cubicBezTo>
                <a:cubicBezTo>
                  <a:pt x="2714911" y="3507958"/>
                  <a:pt x="2729342" y="3505745"/>
                  <a:pt x="2733832" y="3514725"/>
                </a:cubicBezTo>
                <a:cubicBezTo>
                  <a:pt x="2743872" y="3534805"/>
                  <a:pt x="2722058" y="3574300"/>
                  <a:pt x="2743357" y="3581400"/>
                </a:cubicBezTo>
                <a:cubicBezTo>
                  <a:pt x="2812700" y="3604514"/>
                  <a:pt x="2889407" y="3587750"/>
                  <a:pt x="2962432" y="3590925"/>
                </a:cubicBezTo>
                <a:cubicBezTo>
                  <a:pt x="2965607" y="3603625"/>
                  <a:pt x="2969915" y="3616094"/>
                  <a:pt x="2971957" y="3629025"/>
                </a:cubicBezTo>
                <a:cubicBezTo>
                  <a:pt x="2979450" y="3676484"/>
                  <a:pt x="2974397" y="3726816"/>
                  <a:pt x="2991007" y="3771900"/>
                </a:cubicBezTo>
                <a:cubicBezTo>
                  <a:pt x="2998035" y="3790976"/>
                  <a:pt x="3022190" y="3798043"/>
                  <a:pt x="3038632" y="3810000"/>
                </a:cubicBezTo>
                <a:cubicBezTo>
                  <a:pt x="3057148" y="3823466"/>
                  <a:pt x="3077466" y="3834363"/>
                  <a:pt x="3095782" y="3848100"/>
                </a:cubicBezTo>
                <a:cubicBezTo>
                  <a:pt x="3115620" y="3862979"/>
                  <a:pt x="3132299" y="3881970"/>
                  <a:pt x="3152932" y="3895725"/>
                </a:cubicBezTo>
                <a:cubicBezTo>
                  <a:pt x="3170653" y="3907539"/>
                  <a:pt x="3191685" y="3913568"/>
                  <a:pt x="3210082" y="3924300"/>
                </a:cubicBezTo>
                <a:cubicBezTo>
                  <a:pt x="3284478" y="3967698"/>
                  <a:pt x="3247490" y="3947490"/>
                  <a:pt x="3295807" y="3990975"/>
                </a:cubicBezTo>
                <a:cubicBezTo>
                  <a:pt x="3317565" y="4010557"/>
                  <a:pt x="3341784" y="4027427"/>
                  <a:pt x="3362482" y="4048125"/>
                </a:cubicBezTo>
                <a:cubicBezTo>
                  <a:pt x="3383180" y="4068823"/>
                  <a:pt x="3397328" y="4095842"/>
                  <a:pt x="3419632" y="4114800"/>
                </a:cubicBezTo>
                <a:cubicBezTo>
                  <a:pt x="3559268" y="4233491"/>
                  <a:pt x="3541952" y="4179970"/>
                  <a:pt x="3667282" y="4305300"/>
                </a:cubicBezTo>
                <a:cubicBezTo>
                  <a:pt x="3867153" y="4505171"/>
                  <a:pt x="3548866" y="4189758"/>
                  <a:pt x="3772057" y="4400550"/>
                </a:cubicBezTo>
                <a:cubicBezTo>
                  <a:pt x="3823881" y="4449495"/>
                  <a:pt x="3888686" y="4511605"/>
                  <a:pt x="3933982" y="4572000"/>
                </a:cubicBezTo>
                <a:cubicBezTo>
                  <a:pt x="3982898" y="4637221"/>
                  <a:pt x="3975755" y="4638334"/>
                  <a:pt x="4010182" y="4724400"/>
                </a:cubicBezTo>
                <a:lnTo>
                  <a:pt x="4029232" y="4772025"/>
                </a:lnTo>
                <a:cubicBezTo>
                  <a:pt x="4038314" y="4826516"/>
                  <a:pt x="4048282" y="4877583"/>
                  <a:pt x="4048282" y="4933950"/>
                </a:cubicBezTo>
                <a:cubicBezTo>
                  <a:pt x="4048282" y="4989804"/>
                  <a:pt x="4052377" y="5031133"/>
                  <a:pt x="4010182" y="5067300"/>
                </a:cubicBezTo>
                <a:cubicBezTo>
                  <a:pt x="3999401" y="5076541"/>
                  <a:pt x="3985426" y="5081498"/>
                  <a:pt x="3972082" y="5086350"/>
                </a:cubicBezTo>
                <a:cubicBezTo>
                  <a:pt x="3929509" y="5101831"/>
                  <a:pt x="3861804" y="5115090"/>
                  <a:pt x="3819682" y="5124450"/>
                </a:cubicBezTo>
                <a:cubicBezTo>
                  <a:pt x="3733436" y="5176198"/>
                  <a:pt x="3776721" y="5160158"/>
                  <a:pt x="3619657" y="5162550"/>
                </a:cubicBezTo>
                <a:lnTo>
                  <a:pt x="1895632" y="5181600"/>
                </a:lnTo>
                <a:cubicBezTo>
                  <a:pt x="1830200" y="5193497"/>
                  <a:pt x="1771361" y="5206689"/>
                  <a:pt x="1705132" y="5210175"/>
                </a:cubicBezTo>
                <a:cubicBezTo>
                  <a:pt x="1613130" y="5215017"/>
                  <a:pt x="1520982" y="5216525"/>
                  <a:pt x="1428907" y="5219700"/>
                </a:cubicBezTo>
                <a:lnTo>
                  <a:pt x="743107" y="5200650"/>
                </a:lnTo>
                <a:cubicBezTo>
                  <a:pt x="708061" y="5199383"/>
                  <a:pt x="672972" y="5196594"/>
                  <a:pt x="638332" y="5191125"/>
                </a:cubicBezTo>
                <a:cubicBezTo>
                  <a:pt x="612471" y="5187042"/>
                  <a:pt x="562132" y="5172075"/>
                  <a:pt x="562132" y="5172075"/>
                </a:cubicBezTo>
                <a:lnTo>
                  <a:pt x="466882" y="4886325"/>
                </a:lnTo>
                <a:cubicBezTo>
                  <a:pt x="441482" y="4800600"/>
                  <a:pt x="412367" y="4715889"/>
                  <a:pt x="390682" y="4629150"/>
                </a:cubicBezTo>
                <a:cubicBezTo>
                  <a:pt x="367878" y="4537932"/>
                  <a:pt x="348990" y="4445671"/>
                  <a:pt x="333532" y="4352925"/>
                </a:cubicBezTo>
                <a:cubicBezTo>
                  <a:pt x="301347" y="4159817"/>
                  <a:pt x="275795" y="3965661"/>
                  <a:pt x="247807" y="3771900"/>
                </a:cubicBezTo>
                <a:cubicBezTo>
                  <a:pt x="234519" y="3679908"/>
                  <a:pt x="209707" y="3495675"/>
                  <a:pt x="209707" y="3495675"/>
                </a:cubicBezTo>
                <a:cubicBezTo>
                  <a:pt x="206532" y="3178175"/>
                  <a:pt x="207862" y="2860598"/>
                  <a:pt x="200182" y="2543175"/>
                </a:cubicBezTo>
                <a:cubicBezTo>
                  <a:pt x="194631" y="2313754"/>
                  <a:pt x="178225" y="2342149"/>
                  <a:pt x="152557" y="2133600"/>
                </a:cubicBezTo>
                <a:cubicBezTo>
                  <a:pt x="134611" y="1987790"/>
                  <a:pt x="130757" y="1840072"/>
                  <a:pt x="104932" y="1695450"/>
                </a:cubicBezTo>
                <a:lnTo>
                  <a:pt x="57307" y="1428750"/>
                </a:lnTo>
                <a:cubicBezTo>
                  <a:pt x="35728" y="1126643"/>
                  <a:pt x="54200" y="1249739"/>
                  <a:pt x="19207" y="1057275"/>
                </a:cubicBezTo>
                <a:cubicBezTo>
                  <a:pt x="12857" y="971550"/>
                  <a:pt x="-1672" y="886040"/>
                  <a:pt x="157" y="800100"/>
                </a:cubicBezTo>
                <a:cubicBezTo>
                  <a:pt x="3332" y="650875"/>
                  <a:pt x="3833" y="501569"/>
                  <a:pt x="9682" y="352425"/>
                </a:cubicBezTo>
                <a:cubicBezTo>
                  <a:pt x="10195" y="339344"/>
                  <a:pt x="15067" y="326744"/>
                  <a:pt x="19207" y="314325"/>
                </a:cubicBezTo>
                <a:cubicBezTo>
                  <a:pt x="24614" y="298105"/>
                  <a:pt x="27130" y="279682"/>
                  <a:pt x="38257" y="266700"/>
                </a:cubicBezTo>
                <a:cubicBezTo>
                  <a:pt x="52483" y="250103"/>
                  <a:pt x="135224" y="230729"/>
                  <a:pt x="143032" y="228600"/>
                </a:cubicBezTo>
                <a:cubicBezTo>
                  <a:pt x="155662" y="225156"/>
                  <a:pt x="168620" y="222925"/>
                  <a:pt x="181132" y="219075"/>
                </a:cubicBezTo>
                <a:cubicBezTo>
                  <a:pt x="209921" y="210217"/>
                  <a:pt x="236886" y="193497"/>
                  <a:pt x="266857" y="190500"/>
                </a:cubicBezTo>
                <a:cubicBezTo>
                  <a:pt x="333827" y="183803"/>
                  <a:pt x="431704" y="173106"/>
                  <a:pt x="495457" y="171450"/>
                </a:cubicBezTo>
                <a:cubicBezTo>
                  <a:pt x="695440" y="166256"/>
                  <a:pt x="895507" y="165100"/>
                  <a:pt x="1095532" y="161925"/>
                </a:cubicBezTo>
                <a:cubicBezTo>
                  <a:pt x="1114582" y="158750"/>
                  <a:pt x="1134494" y="158896"/>
                  <a:pt x="1152682" y="152400"/>
                </a:cubicBezTo>
                <a:cubicBezTo>
                  <a:pt x="1179426" y="142849"/>
                  <a:pt x="1203098" y="126200"/>
                  <a:pt x="1228882" y="114300"/>
                </a:cubicBezTo>
                <a:cubicBezTo>
                  <a:pt x="1244406" y="107135"/>
                  <a:pt x="1260632" y="101600"/>
                  <a:pt x="1276507" y="95250"/>
                </a:cubicBezTo>
                <a:cubicBezTo>
                  <a:pt x="1293440" y="69850"/>
                  <a:pt x="1294499" y="60325"/>
                  <a:pt x="1324132" y="47625"/>
                </a:cubicBezTo>
                <a:cubicBezTo>
                  <a:pt x="1336164" y="42468"/>
                  <a:pt x="1349975" y="42697"/>
                  <a:pt x="1362232" y="38100"/>
                </a:cubicBezTo>
                <a:cubicBezTo>
                  <a:pt x="1375527" y="33114"/>
                  <a:pt x="1387037" y="24036"/>
                  <a:pt x="1400332" y="19050"/>
                </a:cubicBezTo>
                <a:cubicBezTo>
                  <a:pt x="1415705" y="13285"/>
                  <a:pt x="1473125" y="2586"/>
                  <a:pt x="1486057" y="0"/>
                </a:cubicBezTo>
                <a:cubicBezTo>
                  <a:pt x="1562257" y="3175"/>
                  <a:pt x="1638810" y="1541"/>
                  <a:pt x="1714657" y="9525"/>
                </a:cubicBezTo>
                <a:cubicBezTo>
                  <a:pt x="1759866" y="14284"/>
                  <a:pt x="1848007" y="38100"/>
                  <a:pt x="1848007" y="38100"/>
                </a:cubicBezTo>
                <a:cubicBezTo>
                  <a:pt x="1885317" y="56755"/>
                  <a:pt x="2010644" y="120887"/>
                  <a:pt x="2048032" y="133350"/>
                </a:cubicBezTo>
                <a:cubicBezTo>
                  <a:pt x="2143282" y="165100"/>
                  <a:pt x="2243979" y="183699"/>
                  <a:pt x="2333782" y="228600"/>
                </a:cubicBezTo>
                <a:cubicBezTo>
                  <a:pt x="2390932" y="257175"/>
                  <a:pt x="2451326" y="280021"/>
                  <a:pt x="2505232" y="314325"/>
                </a:cubicBezTo>
                <a:cubicBezTo>
                  <a:pt x="2622515" y="388960"/>
                  <a:pt x="2600800" y="381712"/>
                  <a:pt x="2733832" y="438150"/>
                </a:cubicBezTo>
                <a:cubicBezTo>
                  <a:pt x="2899935" y="508618"/>
                  <a:pt x="2908814" y="514052"/>
                  <a:pt x="3067207" y="552450"/>
                </a:cubicBezTo>
                <a:cubicBezTo>
                  <a:pt x="3124103" y="566243"/>
                  <a:pt x="3183840" y="569994"/>
                  <a:pt x="3238657" y="590550"/>
                </a:cubicBezTo>
                <a:cubicBezTo>
                  <a:pt x="3289457" y="609600"/>
                  <a:pt x="3339153" y="631903"/>
                  <a:pt x="3391057" y="647700"/>
                </a:cubicBezTo>
                <a:cubicBezTo>
                  <a:pt x="3610142" y="714378"/>
                  <a:pt x="3839877" y="765648"/>
                  <a:pt x="4067332" y="790575"/>
                </a:cubicBezTo>
                <a:cubicBezTo>
                  <a:pt x="4168377" y="801648"/>
                  <a:pt x="4270532" y="796925"/>
                  <a:pt x="4372132" y="800100"/>
                </a:cubicBezTo>
                <a:lnTo>
                  <a:pt x="4419757" y="809625"/>
                </a:lnTo>
                <a:cubicBezTo>
                  <a:pt x="4438758" y="813080"/>
                  <a:pt x="4458275" y="814068"/>
                  <a:pt x="4476907" y="819150"/>
                </a:cubicBezTo>
                <a:cubicBezTo>
                  <a:pt x="4522755" y="831654"/>
                  <a:pt x="4619999" y="888733"/>
                  <a:pt x="4638832" y="904875"/>
                </a:cubicBezTo>
                <a:cubicBezTo>
                  <a:pt x="4661057" y="923925"/>
                  <a:pt x="4684809" y="941327"/>
                  <a:pt x="4705507" y="962025"/>
                </a:cubicBezTo>
                <a:cubicBezTo>
                  <a:pt x="4719882" y="976400"/>
                  <a:pt x="4729232" y="995275"/>
                  <a:pt x="4743607" y="1009650"/>
                </a:cubicBezTo>
                <a:cubicBezTo>
                  <a:pt x="4755422" y="1021465"/>
                  <a:pt x="4794057" y="1046458"/>
                  <a:pt x="4810282" y="1057275"/>
                </a:cubicBezTo>
                <a:cubicBezTo>
                  <a:pt x="4835540" y="1158308"/>
                  <a:pt x="4826085" y="1107495"/>
                  <a:pt x="4838857" y="1209675"/>
                </a:cubicBezTo>
                <a:cubicBezTo>
                  <a:pt x="4826157" y="1301750"/>
                  <a:pt x="4830843" y="1397957"/>
                  <a:pt x="4800757" y="1485900"/>
                </a:cubicBezTo>
                <a:cubicBezTo>
                  <a:pt x="4787676" y="1524136"/>
                  <a:pt x="4748311" y="1548700"/>
                  <a:pt x="4715032" y="1571625"/>
                </a:cubicBezTo>
                <a:cubicBezTo>
                  <a:pt x="4604720" y="1647617"/>
                  <a:pt x="4483588" y="1706871"/>
                  <a:pt x="4372132" y="1781175"/>
                </a:cubicBezTo>
                <a:cubicBezTo>
                  <a:pt x="4324507" y="1812925"/>
                  <a:pt x="4278150" y="1846664"/>
                  <a:pt x="4229257" y="1876425"/>
                </a:cubicBezTo>
                <a:cubicBezTo>
                  <a:pt x="4100268" y="1954940"/>
                  <a:pt x="4190330" y="1868852"/>
                  <a:pt x="4019707" y="1990725"/>
                </a:cubicBezTo>
                <a:cubicBezTo>
                  <a:pt x="3997482" y="2006600"/>
                  <a:pt x="3976293" y="2024036"/>
                  <a:pt x="3953032" y="2038350"/>
                </a:cubicBezTo>
                <a:cubicBezTo>
                  <a:pt x="3839474" y="2108232"/>
                  <a:pt x="3833573" y="2043509"/>
                  <a:pt x="3676807" y="2200275"/>
                </a:cubicBezTo>
                <a:cubicBezTo>
                  <a:pt x="3496214" y="2380868"/>
                  <a:pt x="3678465" y="2210938"/>
                  <a:pt x="3552982" y="2305050"/>
                </a:cubicBezTo>
                <a:cubicBezTo>
                  <a:pt x="3496235" y="2347611"/>
                  <a:pt x="3555858" y="2325762"/>
                  <a:pt x="3486307" y="2343150"/>
                </a:cubicBezTo>
                <a:lnTo>
                  <a:pt x="3391057" y="2419350"/>
                </a:lnTo>
                <a:cubicBezTo>
                  <a:pt x="3375182" y="2432050"/>
                  <a:pt x="3357807" y="2443075"/>
                  <a:pt x="3343432" y="2457450"/>
                </a:cubicBezTo>
                <a:lnTo>
                  <a:pt x="3295807" y="2505075"/>
                </a:lnTo>
                <a:cubicBezTo>
                  <a:pt x="3270407" y="2581275"/>
                  <a:pt x="3308507" y="2492375"/>
                  <a:pt x="3257707" y="2543175"/>
                </a:cubicBezTo>
                <a:cubicBezTo>
                  <a:pt x="3228203" y="2572679"/>
                  <a:pt x="3252899" y="2590820"/>
                  <a:pt x="3210082" y="2609850"/>
                </a:cubicBezTo>
                <a:cubicBezTo>
                  <a:pt x="3117713" y="2650903"/>
                  <a:pt x="3216432" y="2600325"/>
                  <a:pt x="3181507" y="2600325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F3080-4E92-A8AB-ABF4-DFEC82D7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62CC70-FF5C-56F0-5A18-4660FF03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60014" y="3127664"/>
            <a:ext cx="1715674" cy="1860738"/>
            <a:chOff x="7921625" y="3136900"/>
            <a:chExt cx="1715674" cy="186073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A08C28-9446-2D6C-0A80-0A4861991657}"/>
                </a:ext>
              </a:extLst>
            </p:cNvPr>
            <p:cNvSpPr/>
            <p:nvPr/>
          </p:nvSpPr>
          <p:spPr>
            <a:xfrm>
              <a:off x="7921625" y="3136900"/>
              <a:ext cx="1715674" cy="1860738"/>
            </a:xfrm>
            <a:custGeom>
              <a:avLst/>
              <a:gdLst>
                <a:gd name="connsiteX0" fmla="*/ 1695450 w 1715674"/>
                <a:gd name="connsiteY0" fmla="*/ 885825 h 1860738"/>
                <a:gd name="connsiteX1" fmla="*/ 1397000 w 1715674"/>
                <a:gd name="connsiteY1" fmla="*/ 892175 h 1860738"/>
                <a:gd name="connsiteX2" fmla="*/ 1247775 w 1715674"/>
                <a:gd name="connsiteY2" fmla="*/ 898525 h 1860738"/>
                <a:gd name="connsiteX3" fmla="*/ 1250950 w 1715674"/>
                <a:gd name="connsiteY3" fmla="*/ 984250 h 1860738"/>
                <a:gd name="connsiteX4" fmla="*/ 1244600 w 1715674"/>
                <a:gd name="connsiteY4" fmla="*/ 1028700 h 1860738"/>
                <a:gd name="connsiteX5" fmla="*/ 1158875 w 1715674"/>
                <a:gd name="connsiteY5" fmla="*/ 1120775 h 1860738"/>
                <a:gd name="connsiteX6" fmla="*/ 1136650 w 1715674"/>
                <a:gd name="connsiteY6" fmla="*/ 1123950 h 1860738"/>
                <a:gd name="connsiteX7" fmla="*/ 1050925 w 1715674"/>
                <a:gd name="connsiteY7" fmla="*/ 1120775 h 1860738"/>
                <a:gd name="connsiteX8" fmla="*/ 1035050 w 1715674"/>
                <a:gd name="connsiteY8" fmla="*/ 1117600 h 1860738"/>
                <a:gd name="connsiteX9" fmla="*/ 1025525 w 1715674"/>
                <a:gd name="connsiteY9" fmla="*/ 1069975 h 1860738"/>
                <a:gd name="connsiteX10" fmla="*/ 1009650 w 1715674"/>
                <a:gd name="connsiteY10" fmla="*/ 1050925 h 1860738"/>
                <a:gd name="connsiteX11" fmla="*/ 952500 w 1715674"/>
                <a:gd name="connsiteY11" fmla="*/ 1047750 h 1860738"/>
                <a:gd name="connsiteX12" fmla="*/ 844550 w 1715674"/>
                <a:gd name="connsiteY12" fmla="*/ 1041400 h 1860738"/>
                <a:gd name="connsiteX13" fmla="*/ 815975 w 1715674"/>
                <a:gd name="connsiteY13" fmla="*/ 1035050 h 1860738"/>
                <a:gd name="connsiteX14" fmla="*/ 803275 w 1715674"/>
                <a:gd name="connsiteY14" fmla="*/ 968375 h 1860738"/>
                <a:gd name="connsiteX15" fmla="*/ 800100 w 1715674"/>
                <a:gd name="connsiteY15" fmla="*/ 908050 h 1860738"/>
                <a:gd name="connsiteX16" fmla="*/ 806450 w 1715674"/>
                <a:gd name="connsiteY16" fmla="*/ 841375 h 1860738"/>
                <a:gd name="connsiteX17" fmla="*/ 815975 w 1715674"/>
                <a:gd name="connsiteY17" fmla="*/ 752475 h 1860738"/>
                <a:gd name="connsiteX18" fmla="*/ 819150 w 1715674"/>
                <a:gd name="connsiteY18" fmla="*/ 727075 h 1860738"/>
                <a:gd name="connsiteX19" fmla="*/ 825500 w 1715674"/>
                <a:gd name="connsiteY19" fmla="*/ 654050 h 1860738"/>
                <a:gd name="connsiteX20" fmla="*/ 828675 w 1715674"/>
                <a:gd name="connsiteY20" fmla="*/ 466725 h 1860738"/>
                <a:gd name="connsiteX21" fmla="*/ 838200 w 1715674"/>
                <a:gd name="connsiteY21" fmla="*/ 368300 h 1860738"/>
                <a:gd name="connsiteX22" fmla="*/ 831850 w 1715674"/>
                <a:gd name="connsiteY22" fmla="*/ 317500 h 1860738"/>
                <a:gd name="connsiteX23" fmla="*/ 828675 w 1715674"/>
                <a:gd name="connsiteY23" fmla="*/ 301625 h 1860738"/>
                <a:gd name="connsiteX24" fmla="*/ 825500 w 1715674"/>
                <a:gd name="connsiteY24" fmla="*/ 187325 h 1860738"/>
                <a:gd name="connsiteX25" fmla="*/ 822325 w 1715674"/>
                <a:gd name="connsiteY25" fmla="*/ 165100 h 1860738"/>
                <a:gd name="connsiteX26" fmla="*/ 819150 w 1715674"/>
                <a:gd name="connsiteY26" fmla="*/ 139700 h 1860738"/>
                <a:gd name="connsiteX27" fmla="*/ 815975 w 1715674"/>
                <a:gd name="connsiteY27" fmla="*/ 130175 h 1860738"/>
                <a:gd name="connsiteX28" fmla="*/ 803275 w 1715674"/>
                <a:gd name="connsiteY28" fmla="*/ 127000 h 1860738"/>
                <a:gd name="connsiteX29" fmla="*/ 720725 w 1715674"/>
                <a:gd name="connsiteY29" fmla="*/ 120650 h 1860738"/>
                <a:gd name="connsiteX30" fmla="*/ 711200 w 1715674"/>
                <a:gd name="connsiteY30" fmla="*/ 107950 h 1860738"/>
                <a:gd name="connsiteX31" fmla="*/ 704850 w 1715674"/>
                <a:gd name="connsiteY31" fmla="*/ 85725 h 1860738"/>
                <a:gd name="connsiteX32" fmla="*/ 695325 w 1715674"/>
                <a:gd name="connsiteY32" fmla="*/ 82550 h 1860738"/>
                <a:gd name="connsiteX33" fmla="*/ 685800 w 1715674"/>
                <a:gd name="connsiteY33" fmla="*/ 60325 h 1860738"/>
                <a:gd name="connsiteX34" fmla="*/ 682625 w 1715674"/>
                <a:gd name="connsiteY34" fmla="*/ 38100 h 1860738"/>
                <a:gd name="connsiteX35" fmla="*/ 679450 w 1715674"/>
                <a:gd name="connsiteY35" fmla="*/ 28575 h 1860738"/>
                <a:gd name="connsiteX36" fmla="*/ 669925 w 1715674"/>
                <a:gd name="connsiteY36" fmla="*/ 25400 h 1860738"/>
                <a:gd name="connsiteX37" fmla="*/ 663575 w 1715674"/>
                <a:gd name="connsiteY37" fmla="*/ 15875 h 1860738"/>
                <a:gd name="connsiteX38" fmla="*/ 654050 w 1715674"/>
                <a:gd name="connsiteY38" fmla="*/ 9525 h 1860738"/>
                <a:gd name="connsiteX39" fmla="*/ 619125 w 1715674"/>
                <a:gd name="connsiteY39" fmla="*/ 0 h 1860738"/>
                <a:gd name="connsiteX40" fmla="*/ 584200 w 1715674"/>
                <a:gd name="connsiteY40" fmla="*/ 6350 h 1860738"/>
                <a:gd name="connsiteX41" fmla="*/ 555625 w 1715674"/>
                <a:gd name="connsiteY41" fmla="*/ 22225 h 1860738"/>
                <a:gd name="connsiteX42" fmla="*/ 539750 w 1715674"/>
                <a:gd name="connsiteY42" fmla="*/ 25400 h 1860738"/>
                <a:gd name="connsiteX43" fmla="*/ 339725 w 1715674"/>
                <a:gd name="connsiteY43" fmla="*/ 31750 h 1860738"/>
                <a:gd name="connsiteX44" fmla="*/ 330200 w 1715674"/>
                <a:gd name="connsiteY44" fmla="*/ 38100 h 1860738"/>
                <a:gd name="connsiteX45" fmla="*/ 323850 w 1715674"/>
                <a:gd name="connsiteY45" fmla="*/ 57150 h 1860738"/>
                <a:gd name="connsiteX46" fmla="*/ 320675 w 1715674"/>
                <a:gd name="connsiteY46" fmla="*/ 107950 h 1860738"/>
                <a:gd name="connsiteX47" fmla="*/ 317500 w 1715674"/>
                <a:gd name="connsiteY47" fmla="*/ 127000 h 1860738"/>
                <a:gd name="connsiteX48" fmla="*/ 314325 w 1715674"/>
                <a:gd name="connsiteY48" fmla="*/ 180975 h 1860738"/>
                <a:gd name="connsiteX49" fmla="*/ 307975 w 1715674"/>
                <a:gd name="connsiteY49" fmla="*/ 266700 h 1860738"/>
                <a:gd name="connsiteX50" fmla="*/ 304800 w 1715674"/>
                <a:gd name="connsiteY50" fmla="*/ 285750 h 1860738"/>
                <a:gd name="connsiteX51" fmla="*/ 301625 w 1715674"/>
                <a:gd name="connsiteY51" fmla="*/ 546100 h 1860738"/>
                <a:gd name="connsiteX52" fmla="*/ 292100 w 1715674"/>
                <a:gd name="connsiteY52" fmla="*/ 552450 h 1860738"/>
                <a:gd name="connsiteX53" fmla="*/ 276225 w 1715674"/>
                <a:gd name="connsiteY53" fmla="*/ 555625 h 1860738"/>
                <a:gd name="connsiteX54" fmla="*/ 266700 w 1715674"/>
                <a:gd name="connsiteY54" fmla="*/ 558800 h 1860738"/>
                <a:gd name="connsiteX55" fmla="*/ 228600 w 1715674"/>
                <a:gd name="connsiteY55" fmla="*/ 555625 h 1860738"/>
                <a:gd name="connsiteX56" fmla="*/ 209550 w 1715674"/>
                <a:gd name="connsiteY56" fmla="*/ 549275 h 1860738"/>
                <a:gd name="connsiteX57" fmla="*/ 168275 w 1715674"/>
                <a:gd name="connsiteY57" fmla="*/ 539750 h 1860738"/>
                <a:gd name="connsiteX58" fmla="*/ 114300 w 1715674"/>
                <a:gd name="connsiteY58" fmla="*/ 542925 h 1860738"/>
                <a:gd name="connsiteX59" fmla="*/ 101600 w 1715674"/>
                <a:gd name="connsiteY59" fmla="*/ 546100 h 1860738"/>
                <a:gd name="connsiteX60" fmla="*/ 79375 w 1715674"/>
                <a:gd name="connsiteY60" fmla="*/ 549275 h 1860738"/>
                <a:gd name="connsiteX61" fmla="*/ 38100 w 1715674"/>
                <a:gd name="connsiteY61" fmla="*/ 552450 h 1860738"/>
                <a:gd name="connsiteX62" fmla="*/ 19050 w 1715674"/>
                <a:gd name="connsiteY62" fmla="*/ 561975 h 1860738"/>
                <a:gd name="connsiteX63" fmla="*/ 15875 w 1715674"/>
                <a:gd name="connsiteY63" fmla="*/ 571500 h 1860738"/>
                <a:gd name="connsiteX64" fmla="*/ 9525 w 1715674"/>
                <a:gd name="connsiteY64" fmla="*/ 615950 h 1860738"/>
                <a:gd name="connsiteX65" fmla="*/ 3175 w 1715674"/>
                <a:gd name="connsiteY65" fmla="*/ 628650 h 1860738"/>
                <a:gd name="connsiteX66" fmla="*/ 0 w 1715674"/>
                <a:gd name="connsiteY66" fmla="*/ 857250 h 1860738"/>
                <a:gd name="connsiteX67" fmla="*/ 3175 w 1715674"/>
                <a:gd name="connsiteY67" fmla="*/ 923925 h 1860738"/>
                <a:gd name="connsiteX68" fmla="*/ 6350 w 1715674"/>
                <a:gd name="connsiteY68" fmla="*/ 952500 h 1860738"/>
                <a:gd name="connsiteX69" fmla="*/ 3175 w 1715674"/>
                <a:gd name="connsiteY69" fmla="*/ 1076325 h 1860738"/>
                <a:gd name="connsiteX70" fmla="*/ 6350 w 1715674"/>
                <a:gd name="connsiteY70" fmla="*/ 1428750 h 1860738"/>
                <a:gd name="connsiteX71" fmla="*/ 22225 w 1715674"/>
                <a:gd name="connsiteY71" fmla="*/ 1435100 h 1860738"/>
                <a:gd name="connsiteX72" fmla="*/ 73025 w 1715674"/>
                <a:gd name="connsiteY72" fmla="*/ 1431925 h 1860738"/>
                <a:gd name="connsiteX73" fmla="*/ 88900 w 1715674"/>
                <a:gd name="connsiteY73" fmla="*/ 1428750 h 1860738"/>
                <a:gd name="connsiteX74" fmla="*/ 241300 w 1715674"/>
                <a:gd name="connsiteY74" fmla="*/ 1435100 h 1860738"/>
                <a:gd name="connsiteX75" fmla="*/ 276225 w 1715674"/>
                <a:gd name="connsiteY75" fmla="*/ 1441450 h 1860738"/>
                <a:gd name="connsiteX76" fmla="*/ 479425 w 1715674"/>
                <a:gd name="connsiteY76" fmla="*/ 1438275 h 1860738"/>
                <a:gd name="connsiteX77" fmla="*/ 501650 w 1715674"/>
                <a:gd name="connsiteY77" fmla="*/ 1431925 h 1860738"/>
                <a:gd name="connsiteX78" fmla="*/ 495300 w 1715674"/>
                <a:gd name="connsiteY78" fmla="*/ 1422400 h 1860738"/>
                <a:gd name="connsiteX79" fmla="*/ 485775 w 1715674"/>
                <a:gd name="connsiteY79" fmla="*/ 1406525 h 1860738"/>
                <a:gd name="connsiteX80" fmla="*/ 482600 w 1715674"/>
                <a:gd name="connsiteY80" fmla="*/ 1393825 h 1860738"/>
                <a:gd name="connsiteX81" fmla="*/ 495300 w 1715674"/>
                <a:gd name="connsiteY81" fmla="*/ 1387475 h 1860738"/>
                <a:gd name="connsiteX82" fmla="*/ 520700 w 1715674"/>
                <a:gd name="connsiteY82" fmla="*/ 1374775 h 1860738"/>
                <a:gd name="connsiteX83" fmla="*/ 584200 w 1715674"/>
                <a:gd name="connsiteY83" fmla="*/ 1381125 h 1860738"/>
                <a:gd name="connsiteX84" fmla="*/ 612775 w 1715674"/>
                <a:gd name="connsiteY84" fmla="*/ 1384300 h 1860738"/>
                <a:gd name="connsiteX85" fmla="*/ 704850 w 1715674"/>
                <a:gd name="connsiteY85" fmla="*/ 1387475 h 1860738"/>
                <a:gd name="connsiteX86" fmla="*/ 736600 w 1715674"/>
                <a:gd name="connsiteY86" fmla="*/ 1390650 h 1860738"/>
                <a:gd name="connsiteX87" fmla="*/ 825500 w 1715674"/>
                <a:gd name="connsiteY87" fmla="*/ 1409700 h 1860738"/>
                <a:gd name="connsiteX88" fmla="*/ 825500 w 1715674"/>
                <a:gd name="connsiteY88" fmla="*/ 1476375 h 1860738"/>
                <a:gd name="connsiteX89" fmla="*/ 835025 w 1715674"/>
                <a:gd name="connsiteY89" fmla="*/ 1489075 h 1860738"/>
                <a:gd name="connsiteX90" fmla="*/ 841375 w 1715674"/>
                <a:gd name="connsiteY90" fmla="*/ 1517650 h 1860738"/>
                <a:gd name="connsiteX91" fmla="*/ 844550 w 1715674"/>
                <a:gd name="connsiteY91" fmla="*/ 1625600 h 1860738"/>
                <a:gd name="connsiteX92" fmla="*/ 930275 w 1715674"/>
                <a:gd name="connsiteY92" fmla="*/ 1628775 h 1860738"/>
                <a:gd name="connsiteX93" fmla="*/ 949325 w 1715674"/>
                <a:gd name="connsiteY93" fmla="*/ 1631950 h 1860738"/>
                <a:gd name="connsiteX94" fmla="*/ 977900 w 1715674"/>
                <a:gd name="connsiteY94" fmla="*/ 1635125 h 1860738"/>
                <a:gd name="connsiteX95" fmla="*/ 981075 w 1715674"/>
                <a:gd name="connsiteY95" fmla="*/ 1743075 h 1860738"/>
                <a:gd name="connsiteX96" fmla="*/ 993775 w 1715674"/>
                <a:gd name="connsiteY96" fmla="*/ 1762125 h 1860738"/>
                <a:gd name="connsiteX97" fmla="*/ 1260475 w 1715674"/>
                <a:gd name="connsiteY97" fmla="*/ 1765300 h 1860738"/>
                <a:gd name="connsiteX98" fmla="*/ 1279525 w 1715674"/>
                <a:gd name="connsiteY98" fmla="*/ 1854200 h 1860738"/>
                <a:gd name="connsiteX99" fmla="*/ 1304925 w 1715674"/>
                <a:gd name="connsiteY99" fmla="*/ 1860550 h 1860738"/>
                <a:gd name="connsiteX100" fmla="*/ 1428750 w 1715674"/>
                <a:gd name="connsiteY100" fmla="*/ 1857375 h 1860738"/>
                <a:gd name="connsiteX101" fmla="*/ 1441450 w 1715674"/>
                <a:gd name="connsiteY101" fmla="*/ 1851025 h 1860738"/>
                <a:gd name="connsiteX102" fmla="*/ 1450975 w 1715674"/>
                <a:gd name="connsiteY102" fmla="*/ 1841500 h 1860738"/>
                <a:gd name="connsiteX103" fmla="*/ 1454150 w 1715674"/>
                <a:gd name="connsiteY103" fmla="*/ 1806575 h 1860738"/>
                <a:gd name="connsiteX104" fmla="*/ 1457325 w 1715674"/>
                <a:gd name="connsiteY104" fmla="*/ 1797050 h 1860738"/>
                <a:gd name="connsiteX105" fmla="*/ 1466850 w 1715674"/>
                <a:gd name="connsiteY105" fmla="*/ 1787525 h 1860738"/>
                <a:gd name="connsiteX106" fmla="*/ 1473200 w 1715674"/>
                <a:gd name="connsiteY106" fmla="*/ 1778000 h 1860738"/>
                <a:gd name="connsiteX107" fmla="*/ 1476375 w 1715674"/>
                <a:gd name="connsiteY107" fmla="*/ 1762125 h 1860738"/>
                <a:gd name="connsiteX108" fmla="*/ 1479550 w 1715674"/>
                <a:gd name="connsiteY108" fmla="*/ 1727200 h 1860738"/>
                <a:gd name="connsiteX109" fmla="*/ 1466850 w 1715674"/>
                <a:gd name="connsiteY109" fmla="*/ 1717675 h 1860738"/>
                <a:gd name="connsiteX110" fmla="*/ 1460500 w 1715674"/>
                <a:gd name="connsiteY110" fmla="*/ 1708150 h 1860738"/>
                <a:gd name="connsiteX111" fmla="*/ 1450975 w 1715674"/>
                <a:gd name="connsiteY111" fmla="*/ 1676400 h 1860738"/>
                <a:gd name="connsiteX112" fmla="*/ 1435100 w 1715674"/>
                <a:gd name="connsiteY112" fmla="*/ 1660525 h 1860738"/>
                <a:gd name="connsiteX113" fmla="*/ 1428750 w 1715674"/>
                <a:gd name="connsiteY113" fmla="*/ 1638300 h 1860738"/>
                <a:gd name="connsiteX114" fmla="*/ 1419225 w 1715674"/>
                <a:gd name="connsiteY114" fmla="*/ 1631950 h 1860738"/>
                <a:gd name="connsiteX115" fmla="*/ 1352550 w 1715674"/>
                <a:gd name="connsiteY115" fmla="*/ 1628775 h 1860738"/>
                <a:gd name="connsiteX116" fmla="*/ 1343025 w 1715674"/>
                <a:gd name="connsiteY116" fmla="*/ 1612900 h 1860738"/>
                <a:gd name="connsiteX117" fmla="*/ 1346200 w 1715674"/>
                <a:gd name="connsiteY117" fmla="*/ 1562100 h 1860738"/>
                <a:gd name="connsiteX118" fmla="*/ 1352550 w 1715674"/>
                <a:gd name="connsiteY118" fmla="*/ 1517650 h 1860738"/>
                <a:gd name="connsiteX119" fmla="*/ 1358900 w 1715674"/>
                <a:gd name="connsiteY119" fmla="*/ 1495425 h 1860738"/>
                <a:gd name="connsiteX120" fmla="*/ 1368425 w 1715674"/>
                <a:gd name="connsiteY120" fmla="*/ 1482725 h 1860738"/>
                <a:gd name="connsiteX121" fmla="*/ 1384300 w 1715674"/>
                <a:gd name="connsiteY121" fmla="*/ 1476375 h 1860738"/>
                <a:gd name="connsiteX122" fmla="*/ 1409700 w 1715674"/>
                <a:gd name="connsiteY122" fmla="*/ 1454150 h 1860738"/>
                <a:gd name="connsiteX123" fmla="*/ 1416050 w 1715674"/>
                <a:gd name="connsiteY123" fmla="*/ 1431925 h 1860738"/>
                <a:gd name="connsiteX124" fmla="*/ 1419225 w 1715674"/>
                <a:gd name="connsiteY124" fmla="*/ 1422400 h 1860738"/>
                <a:gd name="connsiteX125" fmla="*/ 1431925 w 1715674"/>
                <a:gd name="connsiteY125" fmla="*/ 1374775 h 1860738"/>
                <a:gd name="connsiteX126" fmla="*/ 1441450 w 1715674"/>
                <a:gd name="connsiteY126" fmla="*/ 1368425 h 1860738"/>
                <a:gd name="connsiteX127" fmla="*/ 1444625 w 1715674"/>
                <a:gd name="connsiteY127" fmla="*/ 1358900 h 1860738"/>
                <a:gd name="connsiteX128" fmla="*/ 1463675 w 1715674"/>
                <a:gd name="connsiteY128" fmla="*/ 1346200 h 1860738"/>
                <a:gd name="connsiteX129" fmla="*/ 1489075 w 1715674"/>
                <a:gd name="connsiteY129" fmla="*/ 1323975 h 1860738"/>
                <a:gd name="connsiteX130" fmla="*/ 1517650 w 1715674"/>
                <a:gd name="connsiteY130" fmla="*/ 1314450 h 1860738"/>
                <a:gd name="connsiteX131" fmla="*/ 1549400 w 1715674"/>
                <a:gd name="connsiteY131" fmla="*/ 1285875 h 1860738"/>
                <a:gd name="connsiteX132" fmla="*/ 1558925 w 1715674"/>
                <a:gd name="connsiteY132" fmla="*/ 1279525 h 1860738"/>
                <a:gd name="connsiteX133" fmla="*/ 1577975 w 1715674"/>
                <a:gd name="connsiteY133" fmla="*/ 1263650 h 1860738"/>
                <a:gd name="connsiteX134" fmla="*/ 1587500 w 1715674"/>
                <a:gd name="connsiteY134" fmla="*/ 1260475 h 1860738"/>
                <a:gd name="connsiteX135" fmla="*/ 1600200 w 1715674"/>
                <a:gd name="connsiteY135" fmla="*/ 1254125 h 1860738"/>
                <a:gd name="connsiteX136" fmla="*/ 1619250 w 1715674"/>
                <a:gd name="connsiteY136" fmla="*/ 1235075 h 1860738"/>
                <a:gd name="connsiteX137" fmla="*/ 1628775 w 1715674"/>
                <a:gd name="connsiteY137" fmla="*/ 1222375 h 1860738"/>
                <a:gd name="connsiteX138" fmla="*/ 1663700 w 1715674"/>
                <a:gd name="connsiteY138" fmla="*/ 1219200 h 1860738"/>
                <a:gd name="connsiteX139" fmla="*/ 1685925 w 1715674"/>
                <a:gd name="connsiteY139" fmla="*/ 1206500 h 1860738"/>
                <a:gd name="connsiteX140" fmla="*/ 1689100 w 1715674"/>
                <a:gd name="connsiteY140" fmla="*/ 1193800 h 1860738"/>
                <a:gd name="connsiteX141" fmla="*/ 1692275 w 1715674"/>
                <a:gd name="connsiteY141" fmla="*/ 1184275 h 1860738"/>
                <a:gd name="connsiteX142" fmla="*/ 1701800 w 1715674"/>
                <a:gd name="connsiteY142" fmla="*/ 1174750 h 1860738"/>
                <a:gd name="connsiteX143" fmla="*/ 1704975 w 1715674"/>
                <a:gd name="connsiteY143" fmla="*/ 1162050 h 1860738"/>
                <a:gd name="connsiteX144" fmla="*/ 1704975 w 1715674"/>
                <a:gd name="connsiteY144" fmla="*/ 1092200 h 1860738"/>
                <a:gd name="connsiteX145" fmla="*/ 1701800 w 1715674"/>
                <a:gd name="connsiteY145" fmla="*/ 1082675 h 1860738"/>
                <a:gd name="connsiteX146" fmla="*/ 1695450 w 1715674"/>
                <a:gd name="connsiteY146" fmla="*/ 933450 h 1860738"/>
                <a:gd name="connsiteX147" fmla="*/ 1692275 w 1715674"/>
                <a:gd name="connsiteY147" fmla="*/ 920750 h 1860738"/>
                <a:gd name="connsiteX148" fmla="*/ 1695450 w 1715674"/>
                <a:gd name="connsiteY148" fmla="*/ 885825 h 186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674" h="1860738">
                  <a:moveTo>
                    <a:pt x="1695450" y="885825"/>
                  </a:moveTo>
                  <a:cubicBezTo>
                    <a:pt x="1646237" y="881062"/>
                    <a:pt x="1803667" y="881836"/>
                    <a:pt x="1397000" y="892175"/>
                  </a:cubicBezTo>
                  <a:cubicBezTo>
                    <a:pt x="1347229" y="893440"/>
                    <a:pt x="1297517" y="896408"/>
                    <a:pt x="1247775" y="898525"/>
                  </a:cubicBezTo>
                  <a:cubicBezTo>
                    <a:pt x="1255630" y="945655"/>
                    <a:pt x="1256354" y="932013"/>
                    <a:pt x="1250950" y="984250"/>
                  </a:cubicBezTo>
                  <a:cubicBezTo>
                    <a:pt x="1249410" y="999138"/>
                    <a:pt x="1244600" y="1028700"/>
                    <a:pt x="1244600" y="1028700"/>
                  </a:cubicBezTo>
                  <a:cubicBezTo>
                    <a:pt x="1240346" y="1147800"/>
                    <a:pt x="1271144" y="1113971"/>
                    <a:pt x="1158875" y="1120775"/>
                  </a:cubicBezTo>
                  <a:cubicBezTo>
                    <a:pt x="1151405" y="1121228"/>
                    <a:pt x="1144058" y="1122892"/>
                    <a:pt x="1136650" y="1123950"/>
                  </a:cubicBezTo>
                  <a:cubicBezTo>
                    <a:pt x="1108075" y="1122892"/>
                    <a:pt x="1079464" y="1122559"/>
                    <a:pt x="1050925" y="1120775"/>
                  </a:cubicBezTo>
                  <a:cubicBezTo>
                    <a:pt x="1045539" y="1120438"/>
                    <a:pt x="1038363" y="1121860"/>
                    <a:pt x="1035050" y="1117600"/>
                  </a:cubicBezTo>
                  <a:cubicBezTo>
                    <a:pt x="1028994" y="1109814"/>
                    <a:pt x="1028125" y="1079510"/>
                    <a:pt x="1025525" y="1069975"/>
                  </a:cubicBezTo>
                  <a:cubicBezTo>
                    <a:pt x="1023761" y="1063508"/>
                    <a:pt x="1018040" y="1052124"/>
                    <a:pt x="1009650" y="1050925"/>
                  </a:cubicBezTo>
                  <a:cubicBezTo>
                    <a:pt x="990762" y="1048227"/>
                    <a:pt x="971550" y="1048808"/>
                    <a:pt x="952500" y="1047750"/>
                  </a:cubicBezTo>
                  <a:cubicBezTo>
                    <a:pt x="894239" y="1039427"/>
                    <a:pt x="967287" y="1049071"/>
                    <a:pt x="844550" y="1041400"/>
                  </a:cubicBezTo>
                  <a:cubicBezTo>
                    <a:pt x="839176" y="1041064"/>
                    <a:pt x="821960" y="1036546"/>
                    <a:pt x="815975" y="1035050"/>
                  </a:cubicBezTo>
                  <a:cubicBezTo>
                    <a:pt x="799408" y="1010199"/>
                    <a:pt x="807963" y="1026192"/>
                    <a:pt x="803275" y="968375"/>
                  </a:cubicBezTo>
                  <a:cubicBezTo>
                    <a:pt x="801648" y="948305"/>
                    <a:pt x="801158" y="928158"/>
                    <a:pt x="800100" y="908050"/>
                  </a:cubicBezTo>
                  <a:cubicBezTo>
                    <a:pt x="802217" y="885825"/>
                    <a:pt x="804997" y="863653"/>
                    <a:pt x="806450" y="841375"/>
                  </a:cubicBezTo>
                  <a:cubicBezTo>
                    <a:pt x="812103" y="754699"/>
                    <a:pt x="794602" y="784535"/>
                    <a:pt x="815975" y="752475"/>
                  </a:cubicBezTo>
                  <a:cubicBezTo>
                    <a:pt x="817033" y="744008"/>
                    <a:pt x="818470" y="735580"/>
                    <a:pt x="819150" y="727075"/>
                  </a:cubicBezTo>
                  <a:cubicBezTo>
                    <a:pt x="825163" y="651915"/>
                    <a:pt x="818483" y="696149"/>
                    <a:pt x="825500" y="654050"/>
                  </a:cubicBezTo>
                  <a:cubicBezTo>
                    <a:pt x="826558" y="591608"/>
                    <a:pt x="826364" y="529133"/>
                    <a:pt x="828675" y="466725"/>
                  </a:cubicBezTo>
                  <a:cubicBezTo>
                    <a:pt x="829477" y="445072"/>
                    <a:pt x="835073" y="396442"/>
                    <a:pt x="838200" y="368300"/>
                  </a:cubicBezTo>
                  <a:cubicBezTo>
                    <a:pt x="836083" y="351367"/>
                    <a:pt x="834263" y="334394"/>
                    <a:pt x="831850" y="317500"/>
                  </a:cubicBezTo>
                  <a:cubicBezTo>
                    <a:pt x="831087" y="312158"/>
                    <a:pt x="828938" y="307015"/>
                    <a:pt x="828675" y="301625"/>
                  </a:cubicBezTo>
                  <a:cubicBezTo>
                    <a:pt x="826818" y="263556"/>
                    <a:pt x="827271" y="225399"/>
                    <a:pt x="825500" y="187325"/>
                  </a:cubicBezTo>
                  <a:cubicBezTo>
                    <a:pt x="825152" y="179850"/>
                    <a:pt x="823314" y="172518"/>
                    <a:pt x="822325" y="165100"/>
                  </a:cubicBezTo>
                  <a:cubicBezTo>
                    <a:pt x="821197" y="156642"/>
                    <a:pt x="820676" y="148095"/>
                    <a:pt x="819150" y="139700"/>
                  </a:cubicBezTo>
                  <a:cubicBezTo>
                    <a:pt x="818551" y="136407"/>
                    <a:pt x="818588" y="132266"/>
                    <a:pt x="815975" y="130175"/>
                  </a:cubicBezTo>
                  <a:cubicBezTo>
                    <a:pt x="812568" y="127449"/>
                    <a:pt x="807617" y="127434"/>
                    <a:pt x="803275" y="127000"/>
                  </a:cubicBezTo>
                  <a:cubicBezTo>
                    <a:pt x="775814" y="124254"/>
                    <a:pt x="748242" y="122767"/>
                    <a:pt x="720725" y="120650"/>
                  </a:cubicBezTo>
                  <a:cubicBezTo>
                    <a:pt x="717550" y="116417"/>
                    <a:pt x="713567" y="112683"/>
                    <a:pt x="711200" y="107950"/>
                  </a:cubicBezTo>
                  <a:cubicBezTo>
                    <a:pt x="711118" y="107785"/>
                    <a:pt x="706410" y="87285"/>
                    <a:pt x="704850" y="85725"/>
                  </a:cubicBezTo>
                  <a:cubicBezTo>
                    <a:pt x="702483" y="83358"/>
                    <a:pt x="698500" y="83608"/>
                    <a:pt x="695325" y="82550"/>
                  </a:cubicBezTo>
                  <a:cubicBezTo>
                    <a:pt x="691883" y="75666"/>
                    <a:pt x="687357" y="68111"/>
                    <a:pt x="685800" y="60325"/>
                  </a:cubicBezTo>
                  <a:cubicBezTo>
                    <a:pt x="684332" y="52987"/>
                    <a:pt x="684093" y="45438"/>
                    <a:pt x="682625" y="38100"/>
                  </a:cubicBezTo>
                  <a:cubicBezTo>
                    <a:pt x="681969" y="34818"/>
                    <a:pt x="681817" y="30942"/>
                    <a:pt x="679450" y="28575"/>
                  </a:cubicBezTo>
                  <a:cubicBezTo>
                    <a:pt x="677083" y="26208"/>
                    <a:pt x="673100" y="26458"/>
                    <a:pt x="669925" y="25400"/>
                  </a:cubicBezTo>
                  <a:cubicBezTo>
                    <a:pt x="667808" y="22225"/>
                    <a:pt x="666273" y="18573"/>
                    <a:pt x="663575" y="15875"/>
                  </a:cubicBezTo>
                  <a:cubicBezTo>
                    <a:pt x="660877" y="13177"/>
                    <a:pt x="657537" y="11075"/>
                    <a:pt x="654050" y="9525"/>
                  </a:cubicBezTo>
                  <a:cubicBezTo>
                    <a:pt x="640867" y="3666"/>
                    <a:pt x="632706" y="2716"/>
                    <a:pt x="619125" y="0"/>
                  </a:cubicBezTo>
                  <a:cubicBezTo>
                    <a:pt x="613589" y="692"/>
                    <a:pt x="592726" y="1614"/>
                    <a:pt x="584200" y="6350"/>
                  </a:cubicBezTo>
                  <a:cubicBezTo>
                    <a:pt x="564852" y="17099"/>
                    <a:pt x="571300" y="18306"/>
                    <a:pt x="555625" y="22225"/>
                  </a:cubicBezTo>
                  <a:cubicBezTo>
                    <a:pt x="550390" y="23534"/>
                    <a:pt x="545124" y="24911"/>
                    <a:pt x="539750" y="25400"/>
                  </a:cubicBezTo>
                  <a:cubicBezTo>
                    <a:pt x="484750" y="30400"/>
                    <a:pt x="375223" y="30978"/>
                    <a:pt x="339725" y="31750"/>
                  </a:cubicBezTo>
                  <a:cubicBezTo>
                    <a:pt x="336550" y="33867"/>
                    <a:pt x="332222" y="34864"/>
                    <a:pt x="330200" y="38100"/>
                  </a:cubicBezTo>
                  <a:cubicBezTo>
                    <a:pt x="326652" y="43776"/>
                    <a:pt x="323850" y="57150"/>
                    <a:pt x="323850" y="57150"/>
                  </a:cubicBezTo>
                  <a:cubicBezTo>
                    <a:pt x="322792" y="74083"/>
                    <a:pt x="322211" y="91053"/>
                    <a:pt x="320675" y="107950"/>
                  </a:cubicBezTo>
                  <a:cubicBezTo>
                    <a:pt x="320092" y="114361"/>
                    <a:pt x="318058" y="120587"/>
                    <a:pt x="317500" y="127000"/>
                  </a:cubicBezTo>
                  <a:cubicBezTo>
                    <a:pt x="315939" y="144955"/>
                    <a:pt x="315551" y="162994"/>
                    <a:pt x="314325" y="180975"/>
                  </a:cubicBezTo>
                  <a:cubicBezTo>
                    <a:pt x="312376" y="209562"/>
                    <a:pt x="310569" y="238164"/>
                    <a:pt x="307975" y="266700"/>
                  </a:cubicBezTo>
                  <a:cubicBezTo>
                    <a:pt x="307392" y="273111"/>
                    <a:pt x="305858" y="279400"/>
                    <a:pt x="304800" y="285750"/>
                  </a:cubicBezTo>
                  <a:cubicBezTo>
                    <a:pt x="303742" y="372533"/>
                    <a:pt x="305753" y="459408"/>
                    <a:pt x="301625" y="546100"/>
                  </a:cubicBezTo>
                  <a:cubicBezTo>
                    <a:pt x="301443" y="549912"/>
                    <a:pt x="295673" y="551110"/>
                    <a:pt x="292100" y="552450"/>
                  </a:cubicBezTo>
                  <a:cubicBezTo>
                    <a:pt x="287047" y="554345"/>
                    <a:pt x="281460" y="554316"/>
                    <a:pt x="276225" y="555625"/>
                  </a:cubicBezTo>
                  <a:cubicBezTo>
                    <a:pt x="272978" y="556437"/>
                    <a:pt x="269875" y="557742"/>
                    <a:pt x="266700" y="558800"/>
                  </a:cubicBezTo>
                  <a:cubicBezTo>
                    <a:pt x="254000" y="557742"/>
                    <a:pt x="241171" y="557720"/>
                    <a:pt x="228600" y="555625"/>
                  </a:cubicBezTo>
                  <a:cubicBezTo>
                    <a:pt x="221998" y="554525"/>
                    <a:pt x="216114" y="550588"/>
                    <a:pt x="209550" y="549275"/>
                  </a:cubicBezTo>
                  <a:cubicBezTo>
                    <a:pt x="185117" y="544388"/>
                    <a:pt x="198910" y="547409"/>
                    <a:pt x="168275" y="539750"/>
                  </a:cubicBezTo>
                  <a:cubicBezTo>
                    <a:pt x="150283" y="540808"/>
                    <a:pt x="132242" y="541216"/>
                    <a:pt x="114300" y="542925"/>
                  </a:cubicBezTo>
                  <a:cubicBezTo>
                    <a:pt x="109956" y="543339"/>
                    <a:pt x="105893" y="545319"/>
                    <a:pt x="101600" y="546100"/>
                  </a:cubicBezTo>
                  <a:cubicBezTo>
                    <a:pt x="94237" y="547439"/>
                    <a:pt x="86821" y="548530"/>
                    <a:pt x="79375" y="549275"/>
                  </a:cubicBezTo>
                  <a:cubicBezTo>
                    <a:pt x="65645" y="550648"/>
                    <a:pt x="51858" y="551392"/>
                    <a:pt x="38100" y="552450"/>
                  </a:cubicBezTo>
                  <a:cubicBezTo>
                    <a:pt x="31825" y="554542"/>
                    <a:pt x="23526" y="556380"/>
                    <a:pt x="19050" y="561975"/>
                  </a:cubicBezTo>
                  <a:cubicBezTo>
                    <a:pt x="16959" y="564588"/>
                    <a:pt x="16933" y="568325"/>
                    <a:pt x="15875" y="571500"/>
                  </a:cubicBezTo>
                  <a:cubicBezTo>
                    <a:pt x="13758" y="586317"/>
                    <a:pt x="12772" y="601339"/>
                    <a:pt x="9525" y="615950"/>
                  </a:cubicBezTo>
                  <a:cubicBezTo>
                    <a:pt x="8498" y="620570"/>
                    <a:pt x="3362" y="623921"/>
                    <a:pt x="3175" y="628650"/>
                  </a:cubicBezTo>
                  <a:cubicBezTo>
                    <a:pt x="169" y="704798"/>
                    <a:pt x="1058" y="781050"/>
                    <a:pt x="0" y="857250"/>
                  </a:cubicBezTo>
                  <a:cubicBezTo>
                    <a:pt x="1058" y="879475"/>
                    <a:pt x="1695" y="901724"/>
                    <a:pt x="3175" y="923925"/>
                  </a:cubicBezTo>
                  <a:cubicBezTo>
                    <a:pt x="3812" y="933487"/>
                    <a:pt x="6350" y="942916"/>
                    <a:pt x="6350" y="952500"/>
                  </a:cubicBezTo>
                  <a:cubicBezTo>
                    <a:pt x="6350" y="993789"/>
                    <a:pt x="4233" y="1035050"/>
                    <a:pt x="3175" y="1076325"/>
                  </a:cubicBezTo>
                  <a:cubicBezTo>
                    <a:pt x="4233" y="1193800"/>
                    <a:pt x="121" y="1311435"/>
                    <a:pt x="6350" y="1428750"/>
                  </a:cubicBezTo>
                  <a:cubicBezTo>
                    <a:pt x="6652" y="1434441"/>
                    <a:pt x="16532" y="1434829"/>
                    <a:pt x="22225" y="1435100"/>
                  </a:cubicBezTo>
                  <a:cubicBezTo>
                    <a:pt x="39172" y="1435907"/>
                    <a:pt x="56092" y="1432983"/>
                    <a:pt x="73025" y="1431925"/>
                  </a:cubicBezTo>
                  <a:cubicBezTo>
                    <a:pt x="78317" y="1430867"/>
                    <a:pt x="83504" y="1428648"/>
                    <a:pt x="88900" y="1428750"/>
                  </a:cubicBezTo>
                  <a:cubicBezTo>
                    <a:pt x="139735" y="1429709"/>
                    <a:pt x="190534" y="1432280"/>
                    <a:pt x="241300" y="1435100"/>
                  </a:cubicBezTo>
                  <a:cubicBezTo>
                    <a:pt x="246925" y="1435412"/>
                    <a:pt x="269754" y="1440156"/>
                    <a:pt x="276225" y="1441450"/>
                  </a:cubicBezTo>
                  <a:cubicBezTo>
                    <a:pt x="343958" y="1440392"/>
                    <a:pt x="411744" y="1441135"/>
                    <a:pt x="479425" y="1438275"/>
                  </a:cubicBezTo>
                  <a:cubicBezTo>
                    <a:pt x="487123" y="1437950"/>
                    <a:pt x="496202" y="1437373"/>
                    <a:pt x="501650" y="1431925"/>
                  </a:cubicBezTo>
                  <a:cubicBezTo>
                    <a:pt x="504348" y="1429227"/>
                    <a:pt x="497322" y="1425636"/>
                    <a:pt x="495300" y="1422400"/>
                  </a:cubicBezTo>
                  <a:cubicBezTo>
                    <a:pt x="492029" y="1417167"/>
                    <a:pt x="488950" y="1411817"/>
                    <a:pt x="485775" y="1406525"/>
                  </a:cubicBezTo>
                  <a:cubicBezTo>
                    <a:pt x="484717" y="1402292"/>
                    <a:pt x="480649" y="1397728"/>
                    <a:pt x="482600" y="1393825"/>
                  </a:cubicBezTo>
                  <a:cubicBezTo>
                    <a:pt x="484717" y="1389592"/>
                    <a:pt x="491163" y="1389774"/>
                    <a:pt x="495300" y="1387475"/>
                  </a:cubicBezTo>
                  <a:cubicBezTo>
                    <a:pt x="517794" y="1374978"/>
                    <a:pt x="503287" y="1380579"/>
                    <a:pt x="520700" y="1374775"/>
                  </a:cubicBezTo>
                  <a:lnTo>
                    <a:pt x="584200" y="1381125"/>
                  </a:lnTo>
                  <a:cubicBezTo>
                    <a:pt x="593733" y="1382111"/>
                    <a:pt x="603205" y="1383796"/>
                    <a:pt x="612775" y="1384300"/>
                  </a:cubicBezTo>
                  <a:cubicBezTo>
                    <a:pt x="643442" y="1385914"/>
                    <a:pt x="674158" y="1386417"/>
                    <a:pt x="704850" y="1387475"/>
                  </a:cubicBezTo>
                  <a:cubicBezTo>
                    <a:pt x="715433" y="1388533"/>
                    <a:pt x="725979" y="1390076"/>
                    <a:pt x="736600" y="1390650"/>
                  </a:cubicBezTo>
                  <a:cubicBezTo>
                    <a:pt x="828031" y="1395592"/>
                    <a:pt x="816658" y="1365490"/>
                    <a:pt x="825500" y="1409700"/>
                  </a:cubicBezTo>
                  <a:cubicBezTo>
                    <a:pt x="819009" y="1435663"/>
                    <a:pt x="817710" y="1435478"/>
                    <a:pt x="825500" y="1476375"/>
                  </a:cubicBezTo>
                  <a:cubicBezTo>
                    <a:pt x="826490" y="1481573"/>
                    <a:pt x="831850" y="1484842"/>
                    <a:pt x="835025" y="1489075"/>
                  </a:cubicBezTo>
                  <a:cubicBezTo>
                    <a:pt x="836460" y="1494814"/>
                    <a:pt x="841115" y="1512579"/>
                    <a:pt x="841375" y="1517650"/>
                  </a:cubicBezTo>
                  <a:cubicBezTo>
                    <a:pt x="843219" y="1553602"/>
                    <a:pt x="822062" y="1597490"/>
                    <a:pt x="844550" y="1625600"/>
                  </a:cubicBezTo>
                  <a:cubicBezTo>
                    <a:pt x="862413" y="1647929"/>
                    <a:pt x="901700" y="1627717"/>
                    <a:pt x="930275" y="1628775"/>
                  </a:cubicBezTo>
                  <a:cubicBezTo>
                    <a:pt x="936625" y="1629833"/>
                    <a:pt x="942944" y="1631099"/>
                    <a:pt x="949325" y="1631950"/>
                  </a:cubicBezTo>
                  <a:cubicBezTo>
                    <a:pt x="958825" y="1633217"/>
                    <a:pt x="975267" y="1625910"/>
                    <a:pt x="977900" y="1635125"/>
                  </a:cubicBezTo>
                  <a:cubicBezTo>
                    <a:pt x="987790" y="1669739"/>
                    <a:pt x="979132" y="1707129"/>
                    <a:pt x="981075" y="1743075"/>
                  </a:cubicBezTo>
                  <a:cubicBezTo>
                    <a:pt x="981352" y="1748205"/>
                    <a:pt x="987676" y="1761845"/>
                    <a:pt x="993775" y="1762125"/>
                  </a:cubicBezTo>
                  <a:cubicBezTo>
                    <a:pt x="1082587" y="1766208"/>
                    <a:pt x="1171575" y="1764242"/>
                    <a:pt x="1260475" y="1765300"/>
                  </a:cubicBezTo>
                  <a:cubicBezTo>
                    <a:pt x="1305037" y="1776441"/>
                    <a:pt x="1246163" y="1757451"/>
                    <a:pt x="1279525" y="1854200"/>
                  </a:cubicBezTo>
                  <a:cubicBezTo>
                    <a:pt x="1282370" y="1862450"/>
                    <a:pt x="1304925" y="1860550"/>
                    <a:pt x="1304925" y="1860550"/>
                  </a:cubicBezTo>
                  <a:cubicBezTo>
                    <a:pt x="1346200" y="1859492"/>
                    <a:pt x="1387562" y="1860249"/>
                    <a:pt x="1428750" y="1857375"/>
                  </a:cubicBezTo>
                  <a:cubicBezTo>
                    <a:pt x="1433472" y="1857046"/>
                    <a:pt x="1437599" y="1853776"/>
                    <a:pt x="1441450" y="1851025"/>
                  </a:cubicBezTo>
                  <a:cubicBezTo>
                    <a:pt x="1445104" y="1848415"/>
                    <a:pt x="1447800" y="1844675"/>
                    <a:pt x="1450975" y="1841500"/>
                  </a:cubicBezTo>
                  <a:cubicBezTo>
                    <a:pt x="1452033" y="1829858"/>
                    <a:pt x="1452497" y="1818147"/>
                    <a:pt x="1454150" y="1806575"/>
                  </a:cubicBezTo>
                  <a:cubicBezTo>
                    <a:pt x="1454623" y="1803262"/>
                    <a:pt x="1455469" y="1799835"/>
                    <a:pt x="1457325" y="1797050"/>
                  </a:cubicBezTo>
                  <a:cubicBezTo>
                    <a:pt x="1459816" y="1793314"/>
                    <a:pt x="1463975" y="1790974"/>
                    <a:pt x="1466850" y="1787525"/>
                  </a:cubicBezTo>
                  <a:cubicBezTo>
                    <a:pt x="1469293" y="1784594"/>
                    <a:pt x="1471083" y="1781175"/>
                    <a:pt x="1473200" y="1778000"/>
                  </a:cubicBezTo>
                  <a:cubicBezTo>
                    <a:pt x="1474258" y="1772708"/>
                    <a:pt x="1474480" y="1767178"/>
                    <a:pt x="1476375" y="1762125"/>
                  </a:cubicBezTo>
                  <a:cubicBezTo>
                    <a:pt x="1482857" y="1744841"/>
                    <a:pt x="1493487" y="1757862"/>
                    <a:pt x="1479550" y="1727200"/>
                  </a:cubicBezTo>
                  <a:cubicBezTo>
                    <a:pt x="1477360" y="1722383"/>
                    <a:pt x="1470592" y="1721417"/>
                    <a:pt x="1466850" y="1717675"/>
                  </a:cubicBezTo>
                  <a:cubicBezTo>
                    <a:pt x="1464152" y="1714977"/>
                    <a:pt x="1462617" y="1711325"/>
                    <a:pt x="1460500" y="1708150"/>
                  </a:cubicBezTo>
                  <a:cubicBezTo>
                    <a:pt x="1459061" y="1702394"/>
                    <a:pt x="1453552" y="1678977"/>
                    <a:pt x="1450975" y="1676400"/>
                  </a:cubicBezTo>
                  <a:lnTo>
                    <a:pt x="1435100" y="1660525"/>
                  </a:lnTo>
                  <a:cubicBezTo>
                    <a:pt x="1432983" y="1653117"/>
                    <a:pt x="1432492" y="1645035"/>
                    <a:pt x="1428750" y="1638300"/>
                  </a:cubicBezTo>
                  <a:cubicBezTo>
                    <a:pt x="1426897" y="1634964"/>
                    <a:pt x="1423011" y="1632423"/>
                    <a:pt x="1419225" y="1631950"/>
                  </a:cubicBezTo>
                  <a:cubicBezTo>
                    <a:pt x="1397147" y="1629190"/>
                    <a:pt x="1374775" y="1629833"/>
                    <a:pt x="1352550" y="1628775"/>
                  </a:cubicBezTo>
                  <a:cubicBezTo>
                    <a:pt x="1349375" y="1623483"/>
                    <a:pt x="1343610" y="1619043"/>
                    <a:pt x="1343025" y="1612900"/>
                  </a:cubicBezTo>
                  <a:cubicBezTo>
                    <a:pt x="1341416" y="1596010"/>
                    <a:pt x="1344847" y="1579012"/>
                    <a:pt x="1346200" y="1562100"/>
                  </a:cubicBezTo>
                  <a:cubicBezTo>
                    <a:pt x="1347362" y="1547573"/>
                    <a:pt x="1348964" y="1531992"/>
                    <a:pt x="1352550" y="1517650"/>
                  </a:cubicBezTo>
                  <a:cubicBezTo>
                    <a:pt x="1354419" y="1510175"/>
                    <a:pt x="1355712" y="1502439"/>
                    <a:pt x="1358900" y="1495425"/>
                  </a:cubicBezTo>
                  <a:cubicBezTo>
                    <a:pt x="1361090" y="1490608"/>
                    <a:pt x="1364192" y="1485900"/>
                    <a:pt x="1368425" y="1482725"/>
                  </a:cubicBezTo>
                  <a:cubicBezTo>
                    <a:pt x="1372984" y="1479305"/>
                    <a:pt x="1379008" y="1478492"/>
                    <a:pt x="1384300" y="1476375"/>
                  </a:cubicBezTo>
                  <a:cubicBezTo>
                    <a:pt x="1399421" y="1453694"/>
                    <a:pt x="1389596" y="1459176"/>
                    <a:pt x="1409700" y="1454150"/>
                  </a:cubicBezTo>
                  <a:cubicBezTo>
                    <a:pt x="1417313" y="1431312"/>
                    <a:pt x="1408077" y="1459832"/>
                    <a:pt x="1416050" y="1431925"/>
                  </a:cubicBezTo>
                  <a:cubicBezTo>
                    <a:pt x="1416969" y="1428707"/>
                    <a:pt x="1418472" y="1425661"/>
                    <a:pt x="1419225" y="1422400"/>
                  </a:cubicBezTo>
                  <a:cubicBezTo>
                    <a:pt x="1421034" y="1414561"/>
                    <a:pt x="1424555" y="1385093"/>
                    <a:pt x="1431925" y="1374775"/>
                  </a:cubicBezTo>
                  <a:cubicBezTo>
                    <a:pt x="1434143" y="1371670"/>
                    <a:pt x="1438275" y="1370542"/>
                    <a:pt x="1441450" y="1368425"/>
                  </a:cubicBezTo>
                  <a:cubicBezTo>
                    <a:pt x="1442508" y="1365250"/>
                    <a:pt x="1442769" y="1361685"/>
                    <a:pt x="1444625" y="1358900"/>
                  </a:cubicBezTo>
                  <a:cubicBezTo>
                    <a:pt x="1451420" y="1348707"/>
                    <a:pt x="1453689" y="1349529"/>
                    <a:pt x="1463675" y="1346200"/>
                  </a:cubicBezTo>
                  <a:cubicBezTo>
                    <a:pt x="1480497" y="1320967"/>
                    <a:pt x="1467998" y="1330460"/>
                    <a:pt x="1489075" y="1323975"/>
                  </a:cubicBezTo>
                  <a:cubicBezTo>
                    <a:pt x="1498671" y="1321022"/>
                    <a:pt x="1517650" y="1314450"/>
                    <a:pt x="1517650" y="1314450"/>
                  </a:cubicBezTo>
                  <a:cubicBezTo>
                    <a:pt x="1539318" y="1285559"/>
                    <a:pt x="1526433" y="1291617"/>
                    <a:pt x="1549400" y="1285875"/>
                  </a:cubicBezTo>
                  <a:cubicBezTo>
                    <a:pt x="1552575" y="1283758"/>
                    <a:pt x="1555994" y="1281968"/>
                    <a:pt x="1558925" y="1279525"/>
                  </a:cubicBezTo>
                  <a:cubicBezTo>
                    <a:pt x="1569458" y="1270748"/>
                    <a:pt x="1566151" y="1269562"/>
                    <a:pt x="1577975" y="1263650"/>
                  </a:cubicBezTo>
                  <a:cubicBezTo>
                    <a:pt x="1580968" y="1262153"/>
                    <a:pt x="1584424" y="1261793"/>
                    <a:pt x="1587500" y="1260475"/>
                  </a:cubicBezTo>
                  <a:cubicBezTo>
                    <a:pt x="1591850" y="1258611"/>
                    <a:pt x="1595967" y="1256242"/>
                    <a:pt x="1600200" y="1254125"/>
                  </a:cubicBezTo>
                  <a:cubicBezTo>
                    <a:pt x="1631329" y="1212620"/>
                    <a:pt x="1591394" y="1262931"/>
                    <a:pt x="1619250" y="1235075"/>
                  </a:cubicBezTo>
                  <a:cubicBezTo>
                    <a:pt x="1622992" y="1231333"/>
                    <a:pt x="1623792" y="1224155"/>
                    <a:pt x="1628775" y="1222375"/>
                  </a:cubicBezTo>
                  <a:cubicBezTo>
                    <a:pt x="1639784" y="1218443"/>
                    <a:pt x="1652058" y="1220258"/>
                    <a:pt x="1663700" y="1219200"/>
                  </a:cubicBezTo>
                  <a:cubicBezTo>
                    <a:pt x="1672319" y="1216327"/>
                    <a:pt x="1679918" y="1214910"/>
                    <a:pt x="1685925" y="1206500"/>
                  </a:cubicBezTo>
                  <a:cubicBezTo>
                    <a:pt x="1688461" y="1202949"/>
                    <a:pt x="1687901" y="1197996"/>
                    <a:pt x="1689100" y="1193800"/>
                  </a:cubicBezTo>
                  <a:cubicBezTo>
                    <a:pt x="1690019" y="1190582"/>
                    <a:pt x="1690419" y="1187060"/>
                    <a:pt x="1692275" y="1184275"/>
                  </a:cubicBezTo>
                  <a:cubicBezTo>
                    <a:pt x="1694766" y="1180539"/>
                    <a:pt x="1698625" y="1177925"/>
                    <a:pt x="1701800" y="1174750"/>
                  </a:cubicBezTo>
                  <a:cubicBezTo>
                    <a:pt x="1702858" y="1170517"/>
                    <a:pt x="1704493" y="1166387"/>
                    <a:pt x="1704975" y="1162050"/>
                  </a:cubicBezTo>
                  <a:cubicBezTo>
                    <a:pt x="1708556" y="1129818"/>
                    <a:pt x="1710108" y="1120433"/>
                    <a:pt x="1704975" y="1092200"/>
                  </a:cubicBezTo>
                  <a:cubicBezTo>
                    <a:pt x="1704376" y="1088907"/>
                    <a:pt x="1702858" y="1085850"/>
                    <a:pt x="1701800" y="1082675"/>
                  </a:cubicBezTo>
                  <a:cubicBezTo>
                    <a:pt x="1699683" y="1032933"/>
                    <a:pt x="1698374" y="983151"/>
                    <a:pt x="1695450" y="933450"/>
                  </a:cubicBezTo>
                  <a:cubicBezTo>
                    <a:pt x="1695194" y="929094"/>
                    <a:pt x="1693131" y="925029"/>
                    <a:pt x="1692275" y="920750"/>
                  </a:cubicBezTo>
                  <a:cubicBezTo>
                    <a:pt x="1688047" y="899612"/>
                    <a:pt x="1744663" y="890588"/>
                    <a:pt x="1695450" y="885825"/>
                  </a:cubicBezTo>
                  <a:close/>
                </a:path>
              </a:pathLst>
            </a:custGeom>
            <a:noFill/>
            <a:ln w="539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23FFBF-8E24-B019-9F16-25299EAE45C1}"/>
                </a:ext>
              </a:extLst>
            </p:cNvPr>
            <p:cNvSpPr/>
            <p:nvPr/>
          </p:nvSpPr>
          <p:spPr>
            <a:xfrm>
              <a:off x="8734425" y="4191000"/>
              <a:ext cx="9568" cy="304800"/>
            </a:xfrm>
            <a:custGeom>
              <a:avLst/>
              <a:gdLst>
                <a:gd name="connsiteX0" fmla="*/ 0 w 9568"/>
                <a:gd name="connsiteY0" fmla="*/ 0 h 304800"/>
                <a:gd name="connsiteX1" fmla="*/ 9525 w 9568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8" h="304800">
                  <a:moveTo>
                    <a:pt x="0" y="0"/>
                  </a:moveTo>
                  <a:cubicBezTo>
                    <a:pt x="10766" y="247623"/>
                    <a:pt x="9525" y="145981"/>
                    <a:pt x="9525" y="304800"/>
                  </a:cubicBezTo>
                </a:path>
              </a:pathLst>
            </a:custGeom>
            <a:noFill/>
            <a:ln w="539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94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119B-4A37-C3F1-43CC-1837EBE0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Development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3A67-13B6-5BFD-6634-4ED62CDAA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Regional Development Organizations assist with statewide transportation planning and programming. </a:t>
            </a:r>
          </a:p>
          <a:p>
            <a:r>
              <a:rPr lang="en-US" sz="2000" dirty="0"/>
              <a:t>Region 5 is represented by the Region Five Development Commission (R5DC). </a:t>
            </a:r>
          </a:p>
          <a:p>
            <a:r>
              <a:rPr lang="en-US" sz="2000" dirty="0"/>
              <a:t>Region 7E is represented by the East Central Regional Development Commission (ECRDC).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E5AC-9430-C78A-340C-CED22AFB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 descr="A map of the counties in Region 5 and 7E.">
            <a:extLst>
              <a:ext uri="{FF2B5EF4-FFF2-40B4-BE49-F238E27FC236}">
                <a16:creationId xmlns:a16="http://schemas.microsoft.com/office/drawing/2014/main" id="{4F1B9249-B7DA-730C-2506-6559A94AA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35" y="1460500"/>
            <a:ext cx="4745690" cy="5046844"/>
          </a:xfrm>
        </p:spPr>
      </p:pic>
    </p:spTree>
    <p:extLst>
      <p:ext uri="{BB962C8B-B14F-4D97-AF65-F5344CB8AC3E}">
        <p14:creationId xmlns:p14="http://schemas.microsoft.com/office/powerpoint/2010/main" val="54241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B122-9C6B-1C19-32D1-187BC133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22C79-7FA3-D177-5AC4-890A9C58B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719" y="3959665"/>
            <a:ext cx="2542477" cy="2094842"/>
          </a:xfrm>
        </p:spPr>
        <p:txBody>
          <a:bodyPr/>
          <a:lstStyle/>
          <a:p>
            <a:r>
              <a:rPr lang="en-US" dirty="0"/>
              <a:t>Coordinate with other state, regional, and local plans and with planned transportation investments.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79FB3DF-2104-B3F8-B706-D8F989D1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6488" y="1582738"/>
            <a:ext cx="2093912" cy="209391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26BF51-31A6-644F-4623-0BEC0AA62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1563" y="3959665"/>
            <a:ext cx="2542477" cy="2094842"/>
          </a:xfrm>
        </p:spPr>
        <p:txBody>
          <a:bodyPr/>
          <a:lstStyle/>
          <a:p>
            <a:r>
              <a:rPr lang="en-US" dirty="0"/>
              <a:t>Identify the regional transportation needs of stakeholder groups in each region.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F01C0-2850-4317-D883-0F1FAB7498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407" y="3959665"/>
            <a:ext cx="2542477" cy="2094842"/>
          </a:xfrm>
        </p:spPr>
        <p:txBody>
          <a:bodyPr/>
          <a:lstStyle/>
          <a:p>
            <a:r>
              <a:rPr lang="en-US" dirty="0"/>
              <a:t>Communicate regional transportation solutions with a focus on major roads and highways.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C14F5E-8064-72D7-A869-9AF886189B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01251" y="3955679"/>
            <a:ext cx="2542477" cy="20948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Offer strategies and policy recommendations to aid in the identification, prioritization, and implementation  of future transportation projects.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8B9653-E6B9-C54F-3ED8-D79414642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Placeholder 22">
            <a:extLst>
              <a:ext uri="{FF2B5EF4-FFF2-40B4-BE49-F238E27FC236}">
                <a16:creationId xmlns:a16="http://schemas.microsoft.com/office/drawing/2014/main" id="{405F899A-3E37-59AB-935B-A64F2CF48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03" t="-5449" r="-6335" b="-7003"/>
          <a:stretch/>
        </p:blipFill>
        <p:spPr>
          <a:xfrm>
            <a:off x="806450" y="1597025"/>
            <a:ext cx="2095500" cy="2093913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F75A8B4-F075-C469-63D1-006A28A59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563" y="1582738"/>
            <a:ext cx="2093912" cy="2093912"/>
          </a:xfrm>
        </p:spPr>
      </p:pic>
      <p:pic>
        <p:nvPicPr>
          <p:cNvPr id="14" name="Picture Placeholder 16">
            <a:extLst>
              <a:ext uri="{FF2B5EF4-FFF2-40B4-BE49-F238E27FC236}">
                <a16:creationId xmlns:a16="http://schemas.microsoft.com/office/drawing/2014/main" id="{5E788BDC-49C1-9D4B-7C6D-C9FEDFB23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33" t="-9170" r="-9228" b="-9191"/>
          <a:stretch/>
        </p:blipFill>
        <p:spPr>
          <a:xfrm>
            <a:off x="6486525" y="1582738"/>
            <a:ext cx="2093913" cy="2093912"/>
          </a:xfrm>
        </p:spPr>
      </p:pic>
    </p:spTree>
    <p:extLst>
      <p:ext uri="{BB962C8B-B14F-4D97-AF65-F5344CB8AC3E}">
        <p14:creationId xmlns:p14="http://schemas.microsoft.com/office/powerpoint/2010/main" val="312681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7CB-5D5A-C7D9-E2A8-AE000FCE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3F566-87F3-3452-6E34-0E33855E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6" descr="Graphic of the project schedule. The project started in June 2024 and is expected to continue through Summer 2025.">
            <a:extLst>
              <a:ext uri="{FF2B5EF4-FFF2-40B4-BE49-F238E27FC236}">
                <a16:creationId xmlns:a16="http://schemas.microsoft.com/office/drawing/2014/main" id="{F4791B33-7341-6091-34D2-8B61CEBF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939" y="1585015"/>
            <a:ext cx="10834122" cy="4572000"/>
          </a:xfrm>
          <a:effectLst>
            <a:outerShdw blurRad="152400" dist="38100" dir="8400000" algn="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91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A8B9-4522-0096-B9A4-C653E930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60EA-8B38-A589-5FE9-336D3590B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761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Project staff will use the following strategies to collect feedback about transportation in the regions:</a:t>
            </a:r>
          </a:p>
          <a:p>
            <a:r>
              <a:rPr lang="en-US" sz="2000" dirty="0"/>
              <a:t>A project website that includes an online survey.</a:t>
            </a:r>
          </a:p>
          <a:p>
            <a:r>
              <a:rPr lang="en-US" sz="2000" dirty="0"/>
              <a:t>Meetings hosted in common gathering places.</a:t>
            </a:r>
          </a:p>
          <a:p>
            <a:r>
              <a:rPr lang="en-US" sz="2000" dirty="0"/>
              <a:t>Tabling at existing community events.</a:t>
            </a:r>
          </a:p>
          <a:p>
            <a:r>
              <a:rPr lang="en-US" sz="2000" dirty="0"/>
              <a:t>Small group discussions organized through local organizations.</a:t>
            </a:r>
          </a:p>
          <a:p>
            <a:r>
              <a:rPr lang="en-US" sz="2000" dirty="0"/>
              <a:t>Workshops with the Technical Advisory Committee.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0A99F-BF76-96B0-69AC-2C8BC6B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4B31CA-B08A-8B40-3411-1394D0DEE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6" descr="Photo of an engagement event from MnDOT’s Hwy 371 Nisswa to Baxter Corridor Study.">
            <a:extLst>
              <a:ext uri="{FF2B5EF4-FFF2-40B4-BE49-F238E27FC236}">
                <a16:creationId xmlns:a16="http://schemas.microsoft.com/office/drawing/2014/main" id="{D279E247-BE14-A116-9AA7-A68970D9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594623"/>
            <a:ext cx="5216972" cy="4582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E17ED-DB3C-8A41-25C9-19F1BFAC31A7}"/>
              </a:ext>
            </a:extLst>
          </p:cNvPr>
          <p:cNvSpPr txBox="1"/>
          <p:nvPr/>
        </p:nvSpPr>
        <p:spPr>
          <a:xfrm>
            <a:off x="6723077" y="5946130"/>
            <a:ext cx="4713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Image courtesy of MnDOT’s Hwy 371 Nisswa to Baxter Corridor Study. </a:t>
            </a:r>
          </a:p>
        </p:txBody>
      </p:sp>
    </p:spTree>
    <p:extLst>
      <p:ext uri="{BB962C8B-B14F-4D97-AF65-F5344CB8AC3E}">
        <p14:creationId xmlns:p14="http://schemas.microsoft.com/office/powerpoint/2010/main" val="5910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84C9-13A3-9264-52CD-6868FFC7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9685-1CCE-5404-FC2A-EF6BC21105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get the word out, we will use the following strategies:</a:t>
            </a:r>
          </a:p>
          <a:p>
            <a:r>
              <a:rPr lang="en-US" dirty="0"/>
              <a:t>MnDOT’s GovDelivery newsletter.</a:t>
            </a:r>
          </a:p>
          <a:p>
            <a:r>
              <a:rPr lang="en-US" dirty="0"/>
              <a:t>Posts on MnDOT’s Facebook and Twitter as well as paid Facebook advertisements.</a:t>
            </a:r>
          </a:p>
          <a:p>
            <a:r>
              <a:rPr lang="en-US" dirty="0"/>
              <a:t>Advertise on local newspaper websites.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B23B-2648-BD7A-7D0E-D6C5488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9F95AE-F2D0-0875-A4A7-86EBFE3AA3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7" descr="A screenshot from a MnDOT Facebook post.">
            <a:extLst>
              <a:ext uri="{FF2B5EF4-FFF2-40B4-BE49-F238E27FC236}">
                <a16:creationId xmlns:a16="http://schemas.microsoft.com/office/drawing/2014/main" id="{B4200821-D3E4-9E0F-DFCF-83804EA5A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2" b="26818"/>
          <a:stretch/>
        </p:blipFill>
        <p:spPr>
          <a:xfrm>
            <a:off x="6172200" y="1594623"/>
            <a:ext cx="5181600" cy="4582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181BC1-AE2A-F7D1-FDB3-62B0EF79AE28}"/>
              </a:ext>
            </a:extLst>
          </p:cNvPr>
          <p:cNvSpPr txBox="1"/>
          <p:nvPr/>
        </p:nvSpPr>
        <p:spPr>
          <a:xfrm>
            <a:off x="8635999" y="5946130"/>
            <a:ext cx="2717801" cy="2308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tx2"/>
                </a:solidFill>
              </a:rPr>
              <a:t>Image courtesy of MnDOT District 3’s Facebook page. </a:t>
            </a:r>
          </a:p>
        </p:txBody>
      </p:sp>
    </p:spTree>
    <p:extLst>
      <p:ext uri="{BB962C8B-B14F-4D97-AF65-F5344CB8AC3E}">
        <p14:creationId xmlns:p14="http://schemas.microsoft.com/office/powerpoint/2010/main" val="205624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84C9-13A3-9264-52CD-6868FFC7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Scenic Byways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9685-1CCE-5404-FC2A-EF6BC211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515599" cy="4582339"/>
          </a:xfrm>
        </p:spPr>
        <p:txBody>
          <a:bodyPr/>
          <a:lstStyle/>
          <a:p>
            <a:r>
              <a:rPr lang="en-US" dirty="0"/>
              <a:t>Master plans are being reviewed as part of existing conditions analysis.</a:t>
            </a:r>
          </a:p>
          <a:p>
            <a:r>
              <a:rPr lang="en-US" dirty="0"/>
              <a:t>Will influence formation of vision, goals, and objectives with Technical Advisory Committees.</a:t>
            </a:r>
          </a:p>
          <a:p>
            <a:r>
              <a:rPr lang="en-US" dirty="0"/>
              <a:t>Will be considered in project evaluation and prioritization.</a:t>
            </a:r>
          </a:p>
          <a:p>
            <a:r>
              <a:rPr lang="en-US" dirty="0"/>
              <a:t>Opportunity to identify policy needs or additional studies.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B23B-2648-BD7A-7D0E-D6C5488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C115-35D2-E35A-B1E8-AFFA065B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E4B8-FA5F-1898-D702-E3B7EF340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6549" y="1674772"/>
            <a:ext cx="2962275" cy="18588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/>
              <a:t>Tom Cruikshank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MnDOT Project Manager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hlinkClick r:id="rId2"/>
              </a:rPr>
              <a:t>thomas.cruikshank@state.mn.us</a:t>
            </a:r>
            <a:endParaRPr lang="en-US" sz="1500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414A46F-D61A-6538-0070-B9857A866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DD2F6-21EF-6F1F-0703-F52E6BD6ED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6549" y="3939361"/>
            <a:ext cx="3219451" cy="18588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/>
              <a:t>Tad Erickson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Region Five Development Commission</a:t>
            </a:r>
          </a:p>
          <a:p>
            <a:r>
              <a:rPr lang="en-US" sz="1500" dirty="0">
                <a:hlinkClick r:id="rId4"/>
              </a:rPr>
              <a:t>terickson@regionfive.org</a:t>
            </a:r>
            <a:endParaRPr lang="en-US" sz="1500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B9C76F3D-412B-D5CC-BA2D-1C0F9CCC9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832E1-F5EE-F7B2-0FC9-57B5480A25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400" b="1" dirty="0"/>
              <a:t>Austin Hauf</a:t>
            </a:r>
          </a:p>
          <a:p>
            <a:pPr>
              <a:spcAft>
                <a:spcPts val="600"/>
              </a:spcAft>
            </a:pPr>
            <a:r>
              <a:rPr lang="de-DE" sz="1500" dirty="0"/>
              <a:t>WSB Project Manager</a:t>
            </a:r>
          </a:p>
          <a:p>
            <a:pPr>
              <a:spcAft>
                <a:spcPts val="600"/>
              </a:spcAft>
            </a:pPr>
            <a:r>
              <a:rPr lang="de-DE" sz="1500" dirty="0">
                <a:hlinkClick r:id="rId6"/>
              </a:rPr>
              <a:t>ahauf@wsbeng.com</a:t>
            </a:r>
            <a:endParaRPr lang="de-DE" sz="1500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6050568-AF6B-33CC-8AB3-4932ECD0A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994419-B6DA-3AE9-CF3C-3EB448BA44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0022" y="3939360"/>
            <a:ext cx="3219451" cy="18588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/>
              <a:t>Penny Simonsen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East Central Regional Development Commission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hlinkClick r:id="rId8"/>
              </a:rPr>
              <a:t>penny.simonsen@ecrdc.org</a:t>
            </a:r>
            <a:endParaRPr lang="en-US" sz="15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A8A730-F774-2342-333C-184D2C811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A56098B9-80A4-4A4C-59BF-B65302CB5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4" r="76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90323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C08628B5BC34195597282477A6733" ma:contentTypeVersion="13" ma:contentTypeDescription="Create a new document." ma:contentTypeScope="" ma:versionID="32d392dbdb22cd2c930650e0ebed336d">
  <xsd:schema xmlns:xsd="http://www.w3.org/2001/XMLSchema" xmlns:xs="http://www.w3.org/2001/XMLSchema" xmlns:p="http://schemas.microsoft.com/office/2006/metadata/properties" xmlns:ns2="8e002226-cb0d-4bff-ad52-3a7fb695ff02" xmlns:ns3="886d394a-b030-47a7-b346-a924cb50fb7e" targetNamespace="http://schemas.microsoft.com/office/2006/metadata/properties" ma:root="true" ma:fieldsID="78e6d8fbc9cd713673775e0cfa45ac2c" ns2:_="" ns3:_="">
    <xsd:import namespace="8e002226-cb0d-4bff-ad52-3a7fb695ff02"/>
    <xsd:import namespace="886d394a-b030-47a7-b346-a924cb50f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02226-cb0d-4bff-ad52-3a7fb695f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94af892-55a1-4ef3-b294-02d4ea7b34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d394a-b030-47a7-b346-a924cb50fb7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e4570b-f27b-43d0-a844-4a17779b415c}" ma:internalName="TaxCatchAll" ma:showField="CatchAllData" ma:web="886d394a-b030-47a7-b346-a924cb50fb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002226-cb0d-4bff-ad52-3a7fb695ff02">
      <Terms xmlns="http://schemas.microsoft.com/office/infopath/2007/PartnerControls"/>
    </lcf76f155ced4ddcb4097134ff3c332f>
    <TaxCatchAll xmlns="886d394a-b030-47a7-b346-a924cb50fb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512ED-893E-4B43-BEFC-C9450A962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002226-cb0d-4bff-ad52-3a7fb695ff02"/>
    <ds:schemaRef ds:uri="886d394a-b030-47a7-b346-a924cb50fb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25748c2e-ff03-4b3d-ad4f-e05df62c3f75"/>
    <ds:schemaRef ds:uri="5fbffb9e-eaed-45db-b60c-dbdd11182d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e002226-cb0d-4bff-ad52-3a7fb695ff02"/>
    <ds:schemaRef ds:uri="886d394a-b030-47a7-b346-a924cb50fb7e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HDR_PPTX</Template>
  <TotalTime>2132</TotalTime>
  <Words>413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NeueHaasGroteskText Std</vt:lpstr>
      <vt:lpstr>MN.IT</vt:lpstr>
      <vt:lpstr>Long Range Transportation Plans Region 5 and 7E</vt:lpstr>
      <vt:lpstr>Project Overview</vt:lpstr>
      <vt:lpstr>Regional Development Organizations</vt:lpstr>
      <vt:lpstr>Project Goals</vt:lpstr>
      <vt:lpstr>Schedule</vt:lpstr>
      <vt:lpstr>Community Engagement Strategies</vt:lpstr>
      <vt:lpstr>Promotional Strategies</vt:lpstr>
      <vt:lpstr>Role of Scenic Byways</vt:lpstr>
      <vt:lpstr>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Freight Plan</dc:title>
  <dc:creator>Justin Scott</dc:creator>
  <cp:lastModifiedBy>Austin Hauf</cp:lastModifiedBy>
  <cp:revision>24</cp:revision>
  <cp:lastPrinted>2019-07-06T15:51:53Z</cp:lastPrinted>
  <dcterms:created xsi:type="dcterms:W3CDTF">2019-06-14T13:04:28Z</dcterms:created>
  <dcterms:modified xsi:type="dcterms:W3CDTF">2024-07-31T13:30:56Z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0x010100786C08628B5BC34195597282477A6733</vt:lpwstr>
  </property>
  <property fmtid="{D5CDD505-2E9C-101B-9397-08002B2CF9AE}" pid="3" name="MediaServiceImageTags">
    <vt:lpwstr/>
  </property>
  <property fmtid="{D5CDD505-2E9C-101B-9397-08002B2CF9AE}" pid="4" name="Order">
    <vt:r8>2013400</vt:r8>
  </property>
</Properties>
</file>